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85" r:id="rId11"/>
    <p:sldId id="284" r:id="rId12"/>
    <p:sldId id="266" r:id="rId13"/>
    <p:sldId id="267" r:id="rId14"/>
    <p:sldId id="268" r:id="rId15"/>
    <p:sldId id="269" r:id="rId16"/>
    <p:sldId id="276" r:id="rId17"/>
    <p:sldId id="277" r:id="rId18"/>
    <p:sldId id="278" r:id="rId19"/>
    <p:sldId id="279" r:id="rId20"/>
    <p:sldId id="281" r:id="rId21"/>
    <p:sldId id="282" r:id="rId22"/>
    <p:sldId id="283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18" autoAdjust="0"/>
    <p:restoredTop sz="94660"/>
  </p:normalViewPr>
  <p:slideViewPr>
    <p:cSldViewPr>
      <p:cViewPr varScale="1">
        <p:scale>
          <a:sx n="74" d="100"/>
          <a:sy n="74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Основы CSS. Особенности CSS 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04016" y="3244334"/>
            <a:ext cx="3535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http://www.ruled.ru/sintacs-css.html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484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12068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и преимущества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Cascading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Sheets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каскадные таблицы стилей) – язык описания внешнего вида документа, созданного при помощи языка разметки.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каскадных таблиц стилей была предложена Хоконом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Виум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 – норвежским ученым и специалистом в области информационных технологий, работавшим в то время на консорциум W3C.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правило, CSS применяется при работе с HTML и XHTML языками, и используется для задания цветов, параметров шрифтов, расположения блоков и иных элементов представления веб - страниц.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преимуществам использования CSS относятся: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централизованное управление отображением множества документов при помощи одной таблицы стилей;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упрощенный контроль внешнего вида веб - страниц;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разработанных дизайнерских техник;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использования различных стилей для одного документа, в зависимости от устройства, при помощи которого осуществляется доступ к веб - странице.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56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HTML 4.0 помимо CSS утвердил и объектную модель браузера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Browser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BOM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Объектная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браузера описывает содержимое веб - документа, т.е. сама модель является набором объектов, описывающих указанное содержимое. Поскольку BOM уникальна для каждого браузера, возникали проблемы с межплатформенными приложениями. В конечном итоге, на место объектной модели браузера пришла объектная модель документа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Document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DOM), описывающая стандарт представления веб - страниц в виде набора объектов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DOM-модели, документ является иерархией.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Каждый HTML-тег образует отдельный элемент-узел, каждый фрагмент текста - текстовый элемент, и т.п.</a:t>
            </a:r>
          </a:p>
          <a:p>
            <a:pPr marL="0" indent="0" algn="just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Проще говоря, DOM - это представление документа в виде дерева тегов. Это дерево образуется за счет вложенной структуры тегов плюс текстовые фрагменты страницы, каждый из которых образует отдельный узел.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8981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43924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&lt;html&gt; </a:t>
            </a:r>
            <a:endParaRPr lang="ru-RU" dirty="0" smtClean="0"/>
          </a:p>
          <a:p>
            <a:r>
              <a:rPr lang="en-US" dirty="0" smtClean="0"/>
              <a:t>   </a:t>
            </a:r>
            <a:r>
              <a:rPr lang="en-US" dirty="0"/>
              <a:t>&lt;head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        </a:t>
            </a:r>
            <a:r>
              <a:rPr lang="en-US" dirty="0"/>
              <a:t>&lt;title&gt;            </a:t>
            </a:r>
            <a:r>
              <a:rPr lang="ru-RU" dirty="0"/>
              <a:t>О </a:t>
            </a:r>
            <a:r>
              <a:rPr lang="ru-RU" dirty="0" smtClean="0"/>
              <a:t>лосях</a:t>
            </a:r>
          </a:p>
          <a:p>
            <a:r>
              <a:rPr lang="ru-RU" dirty="0" smtClean="0"/>
              <a:t>        </a:t>
            </a:r>
            <a:r>
              <a:rPr lang="ru-RU" dirty="0"/>
              <a:t>&lt;/</a:t>
            </a:r>
            <a:r>
              <a:rPr lang="en-US" dirty="0"/>
              <a:t>title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    </a:t>
            </a:r>
            <a:r>
              <a:rPr lang="en-US" dirty="0"/>
              <a:t>&lt;/head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    </a:t>
            </a:r>
            <a:r>
              <a:rPr lang="en-US" dirty="0"/>
              <a:t>&lt;body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        </a:t>
            </a:r>
            <a:r>
              <a:rPr lang="ru-RU" dirty="0"/>
              <a:t>Правда о лосях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        </a:t>
            </a:r>
            <a:r>
              <a:rPr lang="ru-RU" dirty="0"/>
              <a:t>&lt;</a:t>
            </a:r>
            <a:r>
              <a:rPr lang="en-US" dirty="0" err="1"/>
              <a:t>ol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            </a:t>
            </a:r>
            <a:r>
              <a:rPr lang="en-US" dirty="0"/>
              <a:t>&lt;li&gt;                </a:t>
            </a:r>
            <a:r>
              <a:rPr lang="ru-RU" dirty="0"/>
              <a:t>Лось - животное </a:t>
            </a:r>
            <a:r>
              <a:rPr lang="ru-RU" dirty="0" smtClean="0"/>
              <a:t>хитрое</a:t>
            </a:r>
          </a:p>
          <a:p>
            <a:r>
              <a:rPr lang="ru-RU" dirty="0" smtClean="0"/>
              <a:t>            </a:t>
            </a:r>
            <a:r>
              <a:rPr lang="ru-RU" dirty="0"/>
              <a:t>&lt;/</a:t>
            </a:r>
            <a:r>
              <a:rPr lang="en-US" dirty="0"/>
              <a:t>li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            </a:t>
            </a:r>
            <a:r>
              <a:rPr lang="en-US" dirty="0"/>
              <a:t>&lt;li&gt;                .. </a:t>
            </a:r>
            <a:r>
              <a:rPr lang="ru-RU" dirty="0"/>
              <a:t>И </a:t>
            </a:r>
            <a:r>
              <a:rPr lang="ru-RU" dirty="0" smtClean="0"/>
              <a:t>коварное</a:t>
            </a:r>
          </a:p>
          <a:p>
            <a:r>
              <a:rPr lang="ru-RU" dirty="0" smtClean="0"/>
              <a:t>            </a:t>
            </a:r>
            <a:r>
              <a:rPr lang="ru-RU" dirty="0"/>
              <a:t>&lt;/</a:t>
            </a:r>
            <a:r>
              <a:rPr lang="en-US" dirty="0"/>
              <a:t>li&gt; </a:t>
            </a:r>
            <a:endParaRPr lang="ru-RU" dirty="0" smtClean="0"/>
          </a:p>
          <a:p>
            <a:r>
              <a:rPr lang="en-US" dirty="0" smtClean="0"/>
              <a:t>       </a:t>
            </a:r>
            <a:r>
              <a:rPr lang="en-US" dirty="0"/>
              <a:t>&lt;/</a:t>
            </a:r>
            <a:r>
              <a:rPr lang="en-US" dirty="0" err="1"/>
              <a:t>ol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    </a:t>
            </a:r>
            <a:r>
              <a:rPr lang="en-US" dirty="0"/>
              <a:t>&lt;/body</a:t>
            </a:r>
            <a:r>
              <a:rPr lang="en-US" dirty="0" smtClean="0"/>
              <a:t>&gt;</a:t>
            </a:r>
            <a:endParaRPr lang="ru-RU" dirty="0" smtClean="0"/>
          </a:p>
          <a:p>
            <a:r>
              <a:rPr lang="en-US" dirty="0" smtClean="0"/>
              <a:t>&lt;/</a:t>
            </a:r>
            <a:r>
              <a:rPr lang="en-US" dirty="0"/>
              <a:t>html&gt;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3068960"/>
            <a:ext cx="5524500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6289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63367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i="1" dirty="0"/>
              <a:t>Родительский элемент </a:t>
            </a:r>
            <a:r>
              <a:rPr lang="ru-RU" sz="2000" dirty="0"/>
              <a:t>– элемент, содержащий в себе рассматриваемый элемент. В записи вида &lt;p&gt; &lt;</a:t>
            </a:r>
            <a:r>
              <a:rPr lang="ru-RU" sz="2000" dirty="0" err="1"/>
              <a:t>strong</a:t>
            </a:r>
            <a:r>
              <a:rPr lang="ru-RU" sz="2000" dirty="0"/>
              <a:t>&gt; ... &lt;/</a:t>
            </a:r>
            <a:r>
              <a:rPr lang="ru-RU" sz="2000" dirty="0" err="1"/>
              <a:t>strong</a:t>
            </a:r>
            <a:r>
              <a:rPr lang="ru-RU" sz="2000" dirty="0"/>
              <a:t>&gt; &lt;/p&gt;, элемент &lt;p&gt; является родительским по отношению к &lt;</a:t>
            </a:r>
            <a:r>
              <a:rPr lang="ru-RU" sz="2000" dirty="0" err="1"/>
              <a:t>strong</a:t>
            </a:r>
            <a:r>
              <a:rPr lang="ru-RU" sz="2000" dirty="0"/>
              <a:t>&gt;.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i="1" dirty="0"/>
              <a:t>Предок</a:t>
            </a:r>
            <a:r>
              <a:rPr lang="ru-RU" sz="2000" dirty="0"/>
              <a:t> – элемент на несколько уровней выше и содержащий в себе рассматриваемый элемент. Т.е. в записи вида &lt;</a:t>
            </a:r>
            <a:r>
              <a:rPr lang="ru-RU" sz="2000" dirty="0" err="1"/>
              <a:t>body</a:t>
            </a:r>
            <a:r>
              <a:rPr lang="ru-RU" sz="2000" dirty="0"/>
              <a:t>&gt;... &lt;p&gt; &lt;</a:t>
            </a:r>
            <a:r>
              <a:rPr lang="ru-RU" sz="2000" dirty="0" err="1"/>
              <a:t>strong</a:t>
            </a:r>
            <a:r>
              <a:rPr lang="ru-RU" sz="2000" dirty="0"/>
              <a:t>&gt; ... &lt;/</a:t>
            </a:r>
            <a:r>
              <a:rPr lang="ru-RU" sz="2000" dirty="0" err="1"/>
              <a:t>strong</a:t>
            </a:r>
            <a:r>
              <a:rPr lang="ru-RU" sz="2000" dirty="0"/>
              <a:t>&gt; &lt;/p&gt;... &lt;/</a:t>
            </a:r>
            <a:r>
              <a:rPr lang="ru-RU" sz="2000" dirty="0" err="1"/>
              <a:t>body</a:t>
            </a:r>
            <a:r>
              <a:rPr lang="ru-RU" sz="2000" dirty="0"/>
              <a:t>&gt;, &lt;</a:t>
            </a:r>
            <a:r>
              <a:rPr lang="ru-RU" sz="2000" dirty="0" err="1"/>
              <a:t>body</a:t>
            </a:r>
            <a:r>
              <a:rPr lang="ru-RU" sz="2000" dirty="0"/>
              <a:t>&gt; является предком &lt;</a:t>
            </a:r>
            <a:r>
              <a:rPr lang="ru-RU" sz="2000" dirty="0" err="1"/>
              <a:t>strong</a:t>
            </a:r>
            <a:r>
              <a:rPr lang="ru-RU" sz="2000" dirty="0"/>
              <a:t>&gt;.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i="1" dirty="0"/>
              <a:t>Дочерний элемент </a:t>
            </a:r>
            <a:r>
              <a:rPr lang="ru-RU" sz="2000" dirty="0"/>
              <a:t>– элемент, находящийся внутри рассматриваемого документа. В записи вида &lt;p&gt; &lt;</a:t>
            </a:r>
            <a:r>
              <a:rPr lang="ru-RU" sz="2000" dirty="0" err="1"/>
              <a:t>strong</a:t>
            </a:r>
            <a:r>
              <a:rPr lang="ru-RU" sz="2000" dirty="0"/>
              <a:t>&gt; ... &lt;/</a:t>
            </a:r>
            <a:r>
              <a:rPr lang="ru-RU" sz="2000" dirty="0" err="1"/>
              <a:t>strong</a:t>
            </a:r>
            <a:r>
              <a:rPr lang="ru-RU" sz="2000" dirty="0"/>
              <a:t>&gt; &lt;/p&gt;, элемент &lt;</a:t>
            </a:r>
            <a:r>
              <a:rPr lang="ru-RU" sz="2000" dirty="0" err="1"/>
              <a:t>strong</a:t>
            </a:r>
            <a:r>
              <a:rPr lang="ru-RU" sz="2000" dirty="0"/>
              <a:t>&gt; является дочерним по отношению к &lt;p&gt;.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i="1" dirty="0"/>
              <a:t>Потомок</a:t>
            </a:r>
            <a:r>
              <a:rPr lang="ru-RU" sz="2000" dirty="0"/>
              <a:t> – элемент, находящийся внутри рассматриваемого элемента и находящийся на несколько уровней ниже. В записи вида &lt;</a:t>
            </a:r>
            <a:r>
              <a:rPr lang="ru-RU" sz="2000" dirty="0" err="1"/>
              <a:t>body</a:t>
            </a:r>
            <a:r>
              <a:rPr lang="ru-RU" sz="2000" dirty="0"/>
              <a:t>&gt;... &lt;p&gt; &lt;</a:t>
            </a:r>
            <a:r>
              <a:rPr lang="ru-RU" sz="2000" dirty="0" err="1"/>
              <a:t>strong</a:t>
            </a:r>
            <a:r>
              <a:rPr lang="ru-RU" sz="2000" dirty="0"/>
              <a:t>&gt; ... &lt;/</a:t>
            </a:r>
            <a:r>
              <a:rPr lang="ru-RU" sz="2000" dirty="0" err="1"/>
              <a:t>strong</a:t>
            </a:r>
            <a:r>
              <a:rPr lang="ru-RU" sz="2000" dirty="0"/>
              <a:t>&gt; &lt;/p&gt;... &lt;/</a:t>
            </a:r>
            <a:r>
              <a:rPr lang="ru-RU" sz="2000" dirty="0" err="1"/>
              <a:t>body</a:t>
            </a:r>
            <a:r>
              <a:rPr lang="ru-RU" sz="2000" dirty="0"/>
              <a:t>&gt;, &lt;</a:t>
            </a:r>
            <a:r>
              <a:rPr lang="ru-RU" sz="2000" dirty="0" err="1"/>
              <a:t>strong</a:t>
            </a:r>
            <a:r>
              <a:rPr lang="ru-RU" sz="2000" dirty="0"/>
              <a:t>&gt; является потомком &lt;</a:t>
            </a:r>
            <a:r>
              <a:rPr lang="ru-RU" sz="2000" dirty="0" err="1"/>
              <a:t>body</a:t>
            </a:r>
            <a:r>
              <a:rPr lang="ru-RU" sz="2000" dirty="0"/>
              <a:t>&gt;.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i="1" dirty="0"/>
              <a:t>Братский элемент </a:t>
            </a:r>
            <a:r>
              <a:rPr lang="ru-RU" sz="2000" dirty="0"/>
              <a:t>– элемент, имеющий общий родительский элемент с рассматриваемым. Т.е. в записи &lt;p&gt; &lt;</a:t>
            </a:r>
            <a:r>
              <a:rPr lang="ru-RU" sz="2000" dirty="0" err="1"/>
              <a:t>strong</a:t>
            </a:r>
            <a:r>
              <a:rPr lang="ru-RU" sz="2000" dirty="0"/>
              <a:t>&gt; ... &lt;/</a:t>
            </a:r>
            <a:r>
              <a:rPr lang="ru-RU" sz="2000" dirty="0" err="1"/>
              <a:t>strong</a:t>
            </a:r>
            <a:r>
              <a:rPr lang="ru-RU" sz="2000" dirty="0"/>
              <a:t>&gt; ... &lt;</a:t>
            </a:r>
            <a:r>
              <a:rPr lang="ru-RU" sz="2000" dirty="0" err="1"/>
              <a:t>img</a:t>
            </a:r>
            <a:r>
              <a:rPr lang="ru-RU" sz="2000" dirty="0"/>
              <a:t> ...&gt;&lt;/p&gt;, элементы &lt;</a:t>
            </a:r>
            <a:r>
              <a:rPr lang="ru-RU" sz="2000" dirty="0" err="1"/>
              <a:t>img</a:t>
            </a:r>
            <a:r>
              <a:rPr lang="ru-RU" sz="2000" dirty="0"/>
              <a:t>&gt; и &lt;</a:t>
            </a:r>
            <a:r>
              <a:rPr lang="ru-RU" sz="2000" dirty="0" err="1"/>
              <a:t>strong</a:t>
            </a:r>
            <a:r>
              <a:rPr lang="ru-RU" sz="2000" dirty="0"/>
              <a:t>&gt; являются братскими.</a:t>
            </a:r>
          </a:p>
        </p:txBody>
      </p:sp>
    </p:spTree>
    <p:extLst>
      <p:ext uri="{BB962C8B-B14F-4D97-AF65-F5344CB8AC3E}">
        <p14:creationId xmlns:p14="http://schemas.microsoft.com/office/powerpoint/2010/main" val="1777143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496944" cy="6264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В общем виде CSS задается следующим образом: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&lt;селектор&gt; {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 &lt;атрибут стиля №1&gt;: &lt;значение атрибута&gt;;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 &lt;атрибут стиля №2&gt;: &lt;значение атрибута&gt;;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...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 &lt;атрибут стиля №N&gt;: &lt;значение атрибута&gt;;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 }</a:t>
            </a:r>
          </a:p>
          <a:p>
            <a:pPr marL="0" indent="0">
              <a:buNone/>
            </a:pPr>
            <a:endParaRPr lang="ru-RU" sz="1000" dirty="0"/>
          </a:p>
          <a:p>
            <a:pPr marL="0" indent="0">
              <a:buNone/>
            </a:pPr>
            <a:r>
              <a:rPr lang="ru-RU" sz="2000" i="1" dirty="0"/>
              <a:t>Селектором</a:t>
            </a:r>
            <a:r>
              <a:rPr lang="ru-RU" sz="2000" dirty="0"/>
              <a:t> называется формальное описание элемента, или их группы, к которому должны быть применены описанные правила стиля.</a:t>
            </a:r>
          </a:p>
          <a:p>
            <a:pPr marL="0" indent="0">
              <a:buNone/>
            </a:pPr>
            <a:endParaRPr lang="ru-RU" sz="1000" dirty="0"/>
          </a:p>
          <a:p>
            <a:pPr marL="0" indent="0">
              <a:buNone/>
            </a:pPr>
            <a:r>
              <a:rPr lang="ru-RU" sz="2000" i="1" dirty="0" err="1"/>
              <a:t>Атрибутом_стиля</a:t>
            </a:r>
            <a:r>
              <a:rPr lang="ru-RU" sz="2000" dirty="0"/>
              <a:t> называется один из параметров элемента веб - страницы (в частных случаях схожи с атрибутами тегов, но следует помнить, что это разные вещи).</a:t>
            </a:r>
          </a:p>
          <a:p>
            <a:pPr marL="0" indent="0">
              <a:buNone/>
            </a:pPr>
            <a:endParaRPr lang="ru-RU" sz="1000" dirty="0"/>
          </a:p>
          <a:p>
            <a:pPr marL="0" indent="0">
              <a:buNone/>
            </a:pPr>
            <a:r>
              <a:rPr lang="ru-RU" sz="2000" dirty="0"/>
              <a:t>CSS стили отделяются друг от друга пробелами, либо символами переноса строк. Не должно быть символов ';' между различными стилями!</a:t>
            </a:r>
          </a:p>
          <a:p>
            <a:pPr marL="0" indent="0">
              <a:buNone/>
            </a:pPr>
            <a:r>
              <a:rPr lang="ru-RU" sz="2000" dirty="0" smtClean="0"/>
              <a:t>В </a:t>
            </a:r>
            <a:r>
              <a:rPr lang="ru-RU" sz="2000" dirty="0"/>
              <a:t>описании селекторов и имен стилей не должно быть пробелов или переводов строк.</a:t>
            </a:r>
          </a:p>
        </p:txBody>
      </p:sp>
    </p:spTree>
    <p:extLst>
      <p:ext uri="{BB962C8B-B14F-4D97-AF65-F5344CB8AC3E}">
        <p14:creationId xmlns:p14="http://schemas.microsoft.com/office/powerpoint/2010/main" val="2601199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0648"/>
            <a:ext cx="83529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tabLst>
                <a:tab pos="457200" algn="l"/>
              </a:tabLs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Существует ряд правил и рекомендаций, которые необходимо запомнить.</a:t>
            </a:r>
          </a:p>
          <a:p>
            <a:pPr indent="449263" algn="just" eaLnBrk="0" hangingPunct="0">
              <a:buFont typeface="Times New Roman" pitchFamily="18" charset="0"/>
              <a:buChar char="–"/>
              <a:tabLst>
                <a:tab pos="457200" algn="l"/>
              </a:tabLs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свойство и значение разделяются двоеточием и помещаются внутри фигурных скобок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449263" algn="just" eaLnBrk="0" hangingPunct="0">
              <a:buFont typeface="Times New Roman" pitchFamily="18" charset="0"/>
              <a:buChar char="–"/>
              <a:tabLst>
                <a:tab pos="457200" algn="l"/>
              </a:tabLst>
            </a:pP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если </a:t>
            </a:r>
            <a:r>
              <a:rPr lang="ru-RU" sz="2000" u="sng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значение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состоит из нескольких слов, то необходимо поместить значение в кавычки</a:t>
            </a:r>
            <a:r>
              <a:rPr lang="en-US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49263" algn="just" eaLnBrk="0" hangingPunct="0">
              <a:buFont typeface="Times New Roman" pitchFamily="18" charset="0"/>
              <a:buChar char="–"/>
              <a:tabLst>
                <a:tab pos="457200" algn="l"/>
              </a:tabLs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если требуется определить более одного свойства, то необходимо разделить свойства точкой с запятой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449263" algn="just" eaLnBrk="0" hangingPunct="0">
              <a:buFont typeface="Times New Roman" pitchFamily="18" charset="0"/>
              <a:buChar char="–"/>
              <a:tabLst>
                <a:tab pos="457200" algn="l"/>
              </a:tabLs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чтобы определения стилей было удобно читать, можно каждое свойство писать на отдельной строке: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794295"/>
              </p:ext>
            </p:extLst>
          </p:nvPr>
        </p:nvGraphicFramePr>
        <p:xfrm>
          <a:off x="607219" y="3416861"/>
          <a:ext cx="7421165" cy="1524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1165"/>
              </a:tblGrid>
              <a:tr h="1524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h2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{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font-family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: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arial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;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margin-right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: 20pt;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color:#ffffff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}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68361" y="4869160"/>
            <a:ext cx="85725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49263" algn="just">
              <a:tabLst>
                <a:tab pos="457200" algn="l"/>
              </a:tabLs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 определении правил допускается группировка селекторов, при этом в качестве разделителя селекторов используется запятая. В следующем примере в группу были объединены все элементы абзацев, таблиц и списков. Все эти элементы будут выведены шрифтом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sans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serif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759988"/>
              </p:ext>
            </p:extLst>
          </p:nvPr>
        </p:nvGraphicFramePr>
        <p:xfrm>
          <a:off x="439799" y="6192599"/>
          <a:ext cx="850106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106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2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table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2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li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{</a:t>
                      </a:r>
                      <a:r>
                        <a:rPr lang="ru-RU" sz="2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font-family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"</a:t>
                      </a:r>
                      <a:r>
                        <a:rPr lang="ru-RU" sz="2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sans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serif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";}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229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59375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Связь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CSS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упоминалось,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файл является внешним, по отношению к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документу. Существует несколько способов "привязки" определенного файла стилей к конкретному документу.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тега &lt;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link&gt;,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находящимся в рамках парного тега &lt;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head&gt;: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&lt;head&gt;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&lt;link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stylesheet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type="text/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="style.css"&gt;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&lt;/head&gt;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 на тип подключаемого файла,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MIME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файла,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 путь до файла стилей.</a:t>
            </a:r>
          </a:p>
          <a:p>
            <a:pPr marL="0" indent="0">
              <a:spcAft>
                <a:spcPts val="300"/>
              </a:spcAft>
              <a:buNone/>
            </a:pP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626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579350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директивы @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находящейся в рамках парного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тега &lt;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style&gt;:</a:t>
            </a:r>
          </a:p>
          <a:p>
            <a:pPr marL="40005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&lt;head&gt;</a:t>
            </a:r>
          </a:p>
          <a:p>
            <a:pPr marL="40005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</a:t>
            </a:r>
          </a:p>
          <a:p>
            <a:pPr marL="40005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&lt;style type = "text/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marL="40005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@import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(style.css)</a:t>
            </a:r>
          </a:p>
          <a:p>
            <a:pPr marL="40005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&lt;/style&gt;</a:t>
            </a:r>
          </a:p>
          <a:p>
            <a:pPr marL="40005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&lt;/head&gt;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позволяют подключить внешнюю таблицу стилей. Несмотря на наличие явной рекомендации по размещению в отдельных файлах, имеется возможность использования таблиц стилей в рамках самого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документа.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147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/>
          <p:cNvSpPr>
            <a:spLocks noChangeArrowheads="1"/>
          </p:cNvSpPr>
          <p:nvPr/>
        </p:nvSpPr>
        <p:spPr bwMode="auto">
          <a:xfrm>
            <a:off x="214313" y="0"/>
            <a:ext cx="864393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Применение </a:t>
            </a:r>
            <a:r>
              <a:rPr lang="ru-RU" sz="2200" u="sng" dirty="0">
                <a:latin typeface="Times New Roman" pitchFamily="18" charset="0"/>
                <a:cs typeface="Times New Roman" pitchFamily="18" charset="0"/>
              </a:rPr>
              <a:t>элемента STYLE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— это основной способ внедрения каскадных таблиц стилей в HTML-документ. Элемент STYLE дает возможность определить стиль отображения для: </a:t>
            </a:r>
          </a:p>
          <a:p>
            <a:pPr indent="449263" algn="just">
              <a:buFont typeface="Times New Roman" pitchFamily="18" charset="0"/>
              <a:buChar char="–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стандартных элементов HTML-разметки; </a:t>
            </a:r>
          </a:p>
          <a:p>
            <a:pPr indent="449263" algn="just">
              <a:buFont typeface="Times New Roman" pitchFamily="18" charset="0"/>
              <a:buChar char="–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произвольных классов (селектор   CLASS); </a:t>
            </a:r>
          </a:p>
          <a:p>
            <a:pPr indent="449263" algn="just">
              <a:buFont typeface="Times New Roman" pitchFamily="18" charset="0"/>
              <a:buChar char="–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НTML-объектов (селектор   ID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4313" y="2136339"/>
            <a:ext cx="853415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стилей располагается в рамках парного тега &lt;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&gt;: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style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"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{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style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51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996952"/>
            <a:ext cx="8568952" cy="367240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стилей располагается в теле отдельного тега:</a:t>
            </a:r>
          </a:p>
          <a:p>
            <a:pPr marL="0" indent="0">
              <a:buNone/>
            </a:pP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style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"&gt; ........ &lt;/p&gt;</a:t>
            </a:r>
          </a:p>
          <a:p>
            <a:pPr marL="0" indent="0">
              <a:buNone/>
            </a:pP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этих случаях таблица стилей называется внутренней.</a:t>
            </a:r>
          </a:p>
          <a:p>
            <a:pPr marL="0" indent="0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таблицы полезнее тем, что являются неотъемлемой частью самого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документа, т.е. веб - страница будет выглядеть, как должна, вне зависимости от доступности внешней таблицы стилей. У данного подхода есть и недостатки:</a:t>
            </a:r>
          </a:p>
          <a:p>
            <a:pPr algn="just"/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стиль распространяется только на один веб - документ;</a:t>
            </a:r>
          </a:p>
          <a:p>
            <a:pPr algn="just"/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внутренних стилей противоречит положению о необходимости отделения структуры документа от его представления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549232"/>
              </p:ext>
            </p:extLst>
          </p:nvPr>
        </p:nvGraphicFramePr>
        <p:xfrm>
          <a:off x="395536" y="260648"/>
          <a:ext cx="8358188" cy="2560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8188"/>
              </a:tblGrid>
              <a:tr h="244827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head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endParaRPr lang="en-US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&lt;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style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 </a:t>
                      </a:r>
                      <a:endParaRPr lang="en-US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{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color:darkred;text-align:justify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 font-size:8pt; }</a:t>
                      </a:r>
                      <a:endParaRPr lang="en-US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&lt;/STYLE&gt; </a:t>
                      </a:r>
                      <a:endParaRPr lang="en-US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&lt;/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head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endParaRPr lang="en-US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&lt;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body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 </a:t>
                      </a:r>
                      <a:endParaRPr lang="en-US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 Этот параграф мы используем как пример применения описания стиля для стандартного элемента HTML-разметки. &lt;/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 </a:t>
                      </a:r>
                      <a:endParaRPr lang="en-US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&lt;/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body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 </a:t>
                      </a:r>
                      <a:endParaRPr lang="ru-RU" sz="1800" dirty="0"/>
                    </a:p>
                  </a:txBody>
                  <a:tcPr marL="91439" marR="91439" marT="45728" marB="4572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000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0"/>
            <a:ext cx="8712968" cy="6669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каскадность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CSS</a:t>
            </a:r>
          </a:p>
          <a:p>
            <a:pPr marL="0" indent="0" algn="just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Итак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существует несколько способов задания связи между CSS 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документом. Кроме того, к одному и тому же элементу веб - страницы могут быть назначены несколько стилей (к примеру, в рамках самого элемента и во внешней таблице стилей). При этом фактическое отображение элемента регулируется правилами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каскадности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таблица стилей, ссылка на которую встречается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документе позже, имеет приоритет по отношению к внешней таблице стилей, ссылка на которую встречается раньше.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таблицы стилей приоритетнее внешних.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Таблицы стилей, располагающиеся в рамках самого элемента (&lt;p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style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="..."&gt;), имеют приоритет, по отношению ко всем остальным стилям.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конкретные стили имеют приоритет перед менее конкретными (к примеру,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p.classname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{...} приоритетнее p {..}), т.е. стилевой класс приоритетнее переопределения тега, комбинированный класс приоритетнее стилевого.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привязки к тегу нескольких стилевых классов, приоритетными считаются те, что указаны правее.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Атрибуты стиля, объявленные как !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important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имеют приоритет перед всеми другими значениями. Таким образом, стиль p {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!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important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 сделает весь текст в рамках тегов &lt;p&gt; красным вне зависимости от любых других переопределений стиля для &lt;p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&gt;.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032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285750" y="169063"/>
            <a:ext cx="8501063" cy="286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52352" bIns="0" anchor="ctr">
            <a:spAutoFit/>
          </a:bodyPr>
          <a:lstStyle/>
          <a:p>
            <a:pPr indent="449263" algn="just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Селектор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класса (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indent="449263" algn="just" eaLnBrk="0" hangingPunct="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-разработке часто возникает необходимость в задании различных стилей для одного и того же типа элемента HTML. Для решения этой задачи используют селектор класса.</a:t>
            </a:r>
          </a:p>
          <a:p>
            <a:pPr indent="449263" algn="just" eaLnBrk="0" hangingPunct="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Предположим, что в документе требуется два типа заголовков: более крупный заголовок должен иметь внешний отступ 10 пунктов, а второй — 20 пунктов. Вот как это можно сделать с помощью стилей: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625" y="3143250"/>
          <a:ext cx="8358188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818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h1.stepleft {</a:t>
                      </a:r>
                      <a:r>
                        <a:rPr lang="ru-RU" sz="22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margin-left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10pt}</a:t>
                      </a:r>
                    </a:p>
                    <a:p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h2.stepright {</a:t>
                      </a:r>
                      <a:r>
                        <a:rPr lang="ru-RU" sz="22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margin-left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20pt}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441" name="Rectangle 2"/>
          <p:cNvSpPr>
            <a:spLocks noChangeArrowheads="1"/>
          </p:cNvSpPr>
          <p:nvPr/>
        </p:nvSpPr>
        <p:spPr bwMode="auto">
          <a:xfrm>
            <a:off x="214313" y="4000500"/>
            <a:ext cx="8643937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/>
          <a:p>
            <a:pPr indent="449263" algn="just"/>
            <a:r>
              <a:rPr lang="ru-RU" sz="2200">
                <a:latin typeface="Times New Roman" pitchFamily="18" charset="0"/>
                <a:cs typeface="Times New Roman" pitchFamily="18" charset="0"/>
              </a:rPr>
              <a:t>Для применения этих стилей в документе HTML необходимо будет использовать атрибут класс: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50" y="4714875"/>
          <a:ext cx="8501063" cy="1706864"/>
        </p:xfrm>
        <a:graphic>
          <a:graphicData uri="http://schemas.openxmlformats.org/drawingml/2006/table">
            <a:tbl>
              <a:tblPr/>
              <a:tblGrid>
                <a:gridCol w="8501063"/>
              </a:tblGrid>
              <a:tr h="1706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&lt;h1 class="stepleft"&gt;Заголовок с внешним отступом 10 пунктов. &lt;/h1&gt;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&lt;h2 class="stepright"&gt;Заголовок с внешним отступом 20 пунктов. &lt;/h2&gt;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615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214313" y="153988"/>
            <a:ext cx="8429625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52352" bIns="0" anchor="ctr">
            <a:spAutoFit/>
          </a:bodyPr>
          <a:lstStyle/>
          <a:p>
            <a:pPr indent="539750"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Селектор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идентификатора (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id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indent="539750" algn="just" eaLnBrk="0" hangingPunct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Стили элементов HTML можно определить также с помощью селектора идентификатора, который определяется символом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539750" algn="just" eaLnBrk="0" hangingPunct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Следующее правило стиля будет применимо к элементу, который имеет атрибут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id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со значением "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fontsz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00063" y="2714625"/>
          <a:ext cx="8072437" cy="457200"/>
        </p:xfrm>
        <a:graphic>
          <a:graphicData uri="http://schemas.openxmlformats.org/drawingml/2006/table">
            <a:tbl>
              <a:tblPr/>
              <a:tblGrid>
                <a:gridCol w="8072437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#fontsz{font-size: 50%}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9465" name="Прямоугольник 3"/>
          <p:cNvSpPr>
            <a:spLocks noChangeArrowheads="1"/>
          </p:cNvSpPr>
          <p:nvPr/>
        </p:nvSpPr>
        <p:spPr bwMode="auto">
          <a:xfrm>
            <a:off x="500063" y="3357563"/>
            <a:ext cx="82867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 algn="just"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Следующее правило стиля будет применимо к элементу                      ul, который имеет атрибут id со значением "first":</a:t>
            </a:r>
          </a:p>
        </p:txBody>
      </p:sp>
      <p:sp>
        <p:nvSpPr>
          <p:cNvPr id="19466" name="Прямоугольник 4"/>
          <p:cNvSpPr>
            <a:spLocks noChangeArrowheads="1"/>
          </p:cNvSpPr>
          <p:nvPr/>
        </p:nvSpPr>
        <p:spPr bwMode="auto">
          <a:xfrm>
            <a:off x="428625" y="5000625"/>
            <a:ext cx="80724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 algn="just"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Для корректности обработки кода браузерами не рекомендуется начинать имя ID с числа, т.к. это не будет работать в Mozilla/Firefox.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88" y="4214813"/>
          <a:ext cx="8072437" cy="457200"/>
        </p:xfrm>
        <a:graphic>
          <a:graphicData uri="http://schemas.openxmlformats.org/drawingml/2006/table">
            <a:tbl>
              <a:tblPr/>
              <a:tblGrid>
                <a:gridCol w="8072437"/>
              </a:tblGrid>
              <a:tr h="371475">
                <a:tc>
                  <a:txBody>
                    <a:bodyPr/>
                    <a:lstStyle/>
                    <a:p>
                      <a:pPr marL="0" marR="0" lvl="0" indent="449263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ul#first{list-style: disc;color: #ffffff}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07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611188" y="369426"/>
            <a:ext cx="7921625" cy="243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52352" bIns="0" anchor="ctr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Комментарии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CSS.</a:t>
            </a:r>
          </a:p>
          <a:p>
            <a:pPr algn="just" eaLnBrk="0" hangingPunct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пояснения кода и для последующего его редактирования используются комментарии, которые игнорируются браузерами. Комментарий CSS начинается символом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"/*"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заканчивается символом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"*/"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как в примере ниже: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27088" y="2924175"/>
          <a:ext cx="7489825" cy="457200"/>
        </p:xfrm>
        <a:graphic>
          <a:graphicData uri="http://schemas.openxmlformats.org/drawingml/2006/table">
            <a:tbl>
              <a:tblPr/>
              <a:tblGrid>
                <a:gridCol w="7489825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/* Первый комментарий. */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82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0" y="0"/>
            <a:ext cx="8643938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Универсальный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селектор</a:t>
            </a:r>
          </a:p>
          <a:p>
            <a:pPr algn="ctr"/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Иногда требуется установить одновременно один стиль для всех элементов веб-страницы, например, задать шрифт или начертание текста. 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Для обозначения универсального селектора применяется символ звездочки (*).  </a:t>
            </a:r>
          </a:p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Синтаксис:</a:t>
            </a:r>
          </a:p>
          <a:p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1" name="Прямоугольник 2"/>
          <p:cNvSpPr>
            <a:spLocks noChangeArrowheads="1"/>
          </p:cNvSpPr>
          <p:nvPr/>
        </p:nvSpPr>
        <p:spPr bwMode="auto">
          <a:xfrm>
            <a:off x="500063" y="2928938"/>
            <a:ext cx="1087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/>
              <a:t>Пример: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00313" y="2357438"/>
          <a:ext cx="3786187" cy="428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6187"/>
              </a:tblGrid>
              <a:tr h="428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* { Описание правил стиля }</a:t>
                      </a:r>
                      <a:endParaRPr lang="ru-RU" sz="1800" dirty="0"/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1500" y="3357563"/>
          <a:ext cx="8001000" cy="1554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000"/>
              </a:tblGrid>
              <a:tr h="15541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&lt;style type="text/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css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"&gt; 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/* 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Убираем отступы и поля для всех элементов */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* { margin: 0; padding: 0; 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}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&lt;/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style&gt; 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26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0" y="0"/>
            <a:ext cx="8643938" cy="35086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Контекстные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селекторы</a:t>
            </a:r>
          </a:p>
          <a:p>
            <a:pPr algn="just"/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/>
              <a:t>При создании веб-страницы часто приходится вкладывать одни теги внутрь других. Чтобы стили для этих тегов использовались корректно, помогут селекторы, которые работают только в определенном контексте. Например, задать стиль для тега &lt;B&gt; только когда он располагается внутри контейнера &lt;P&gt;. Таким образом можно одновременно установить стиль для отдельного тега, а также для тега, который находится внутри другого. </a:t>
            </a:r>
          </a:p>
          <a:p>
            <a:pPr algn="just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Синтаксис:</a:t>
            </a:r>
            <a:endParaRPr lang="ru-RU" b="1" dirty="0"/>
          </a:p>
        </p:txBody>
      </p:sp>
      <p:sp>
        <p:nvSpPr>
          <p:cNvPr id="28675" name="Прямоугольник 2"/>
          <p:cNvSpPr>
            <a:spLocks noChangeArrowheads="1"/>
          </p:cNvSpPr>
          <p:nvPr/>
        </p:nvSpPr>
        <p:spPr bwMode="auto">
          <a:xfrm>
            <a:off x="285750" y="4000500"/>
            <a:ext cx="8643938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 algn="just"/>
            <a:r>
              <a:rPr lang="ru-RU" sz="2200"/>
              <a:t>Здесь E это родительский тег, а F — тег, расположенный в контейнере &lt;E&gt;. В этом случае стиль будет применяться к тегу &lt;F&gt;, когда соблюдается следующий код &lt;E&gt;&lt;F&gt;&lt;/F&gt;&lt;/E&gt;. Не обязательно должно быть два тега, допускается произвольный уровень вложения. При этом конструкция может записываться так: div div ul li {...}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00313" y="3429000"/>
          <a:ext cx="6286500" cy="428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6500"/>
              </a:tblGrid>
              <a:tr h="428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 F { Описание правил стиля }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24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Прямоугольник 1"/>
          <p:cNvSpPr>
            <a:spLocks noChangeArrowheads="1"/>
          </p:cNvSpPr>
          <p:nvPr/>
        </p:nvSpPr>
        <p:spPr bwMode="auto">
          <a:xfrm>
            <a:off x="285750" y="0"/>
            <a:ext cx="12033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Пример: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88" y="500063"/>
          <a:ext cx="7072312" cy="4450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2312"/>
              </a:tblGrid>
              <a:tr h="44497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&lt;style type="text/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css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"&gt; </a:t>
                      </a:r>
                      <a:endParaRPr lang="ru-RU" sz="2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 B {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font-weight: bold; /*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Жирное начертание */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color: navy; /*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Синий цвет текста */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}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&lt;/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style&gt; </a:t>
                      </a:r>
                      <a:endParaRPr lang="ru-RU" sz="2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&lt;/head&gt; </a:t>
                      </a:r>
                      <a:endParaRPr lang="ru-RU" sz="2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&lt;body&gt; </a:t>
                      </a:r>
                      <a:endParaRPr lang="ru-RU" sz="2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&lt;div&gt;&lt;b&gt;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Жирное начертание текста&lt;/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b&gt;&lt;/div&gt; &lt;p&gt;&lt;b&gt;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Одновременно жирное начертание текста и выделенное цветом&lt;/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b&gt;&lt;/p&gt; </a:t>
                      </a:r>
                      <a:endParaRPr lang="ru-RU" sz="2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&lt;/body&gt;</a:t>
                      </a:r>
                      <a:endParaRPr lang="ru-RU" sz="2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&lt;/html&gt;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7" marB="45717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678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1"/>
          <p:cNvSpPr>
            <a:spLocks noChangeArrowheads="1"/>
          </p:cNvSpPr>
          <p:nvPr/>
        </p:nvSpPr>
        <p:spPr bwMode="auto">
          <a:xfrm>
            <a:off x="285750" y="285750"/>
            <a:ext cx="86439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данном примере показано обычное применение тега &lt;B&gt; и этого же тега, когда он вложен внутрь абзаца &lt;P&gt;. При этом меняется цвет и шрифт текста, как показано на рис</a:t>
            </a:r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уноке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500188"/>
            <a:ext cx="7643813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Прямоугольник 3"/>
          <p:cNvSpPr>
            <a:spLocks noChangeArrowheads="1"/>
          </p:cNvSpPr>
          <p:nvPr/>
        </p:nvSpPr>
        <p:spPr bwMode="auto">
          <a:xfrm>
            <a:off x="428625" y="5072063"/>
            <a:ext cx="78311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Рис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унок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Контекстные селекторы</a:t>
            </a:r>
          </a:p>
        </p:txBody>
      </p:sp>
    </p:spTree>
    <p:extLst>
      <p:ext uri="{BB962C8B-B14F-4D97-AF65-F5344CB8AC3E}">
        <p14:creationId xmlns:p14="http://schemas.microsoft.com/office/powerpoint/2010/main" val="274276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1"/>
          <p:cNvSpPr>
            <a:spLocks noChangeArrowheads="1"/>
          </p:cNvSpPr>
          <p:nvPr/>
        </p:nvSpPr>
        <p:spPr bwMode="auto">
          <a:xfrm>
            <a:off x="0" y="971606"/>
            <a:ext cx="2109788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449263" algn="just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Синтаксис:</a:t>
            </a:r>
            <a:endParaRPr lang="ru-RU" sz="22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313439"/>
              </p:ext>
            </p:extLst>
          </p:nvPr>
        </p:nvGraphicFramePr>
        <p:xfrm>
          <a:off x="2339752" y="944619"/>
          <a:ext cx="62865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6500"/>
              </a:tblGrid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E &gt; F { Описание правил стиля }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777" name="Прямоугольник 3"/>
          <p:cNvSpPr>
            <a:spLocks noChangeArrowheads="1"/>
          </p:cNvSpPr>
          <p:nvPr/>
        </p:nvSpPr>
        <p:spPr bwMode="auto">
          <a:xfrm>
            <a:off x="214313" y="1426369"/>
            <a:ext cx="85725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Стиль применяется к элементу F, только когда он является дочерним для элемента E.</a:t>
            </a:r>
          </a:p>
          <a:p>
            <a:pPr indent="449263"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Пример: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520841"/>
              </p:ext>
            </p:extLst>
          </p:nvPr>
        </p:nvGraphicFramePr>
        <p:xfrm>
          <a:off x="392907" y="2648421"/>
          <a:ext cx="8215312" cy="3444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5312"/>
              </a:tblGrid>
              <a:tr h="34448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 &gt; A</a:t>
                      </a:r>
                      <a:endParaRPr lang="ru-RU" sz="2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{ </a:t>
                      </a:r>
                      <a:endParaRPr lang="ru-RU" sz="2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display: block; /*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Ссылки отображаются в виде блока */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font-weight: normal; /*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Нормальное начертание текста */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font-size: 90%; /*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Размер шрифта */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background: #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fff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 /*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Цвет фона */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border: 1px solid #666; /*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 рамки */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border-bottom: none; /*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Убираем границу снизу */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padding: 5px; /*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Поля вокруг текста */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} 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8" marB="45728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39552" y="260648"/>
            <a:ext cx="282365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Дочерние селекторы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19804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715375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Соседние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селекторы</a:t>
            </a:r>
          </a:p>
          <a:p>
            <a:pPr algn="ctr"/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Соседними называются элементы веб-страницы, когда они следуют непосредственно друг за другом в коде документа. </a:t>
            </a:r>
          </a:p>
        </p:txBody>
      </p:sp>
      <p:sp>
        <p:nvSpPr>
          <p:cNvPr id="33795" name="Прямоугольник 2"/>
          <p:cNvSpPr>
            <a:spLocks noChangeArrowheads="1"/>
          </p:cNvSpPr>
          <p:nvPr/>
        </p:nvSpPr>
        <p:spPr bwMode="auto">
          <a:xfrm>
            <a:off x="0" y="1500188"/>
            <a:ext cx="21097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449263" algn="just"/>
            <a:r>
              <a:rPr lang="ru-RU" sz="2200" b="1">
                <a:latin typeface="Times New Roman" pitchFamily="18" charset="0"/>
                <a:cs typeface="Times New Roman" pitchFamily="18" charset="0"/>
              </a:rPr>
              <a:t>Синтаксис:</a:t>
            </a:r>
            <a:endParaRPr lang="ru-RU" sz="2200" b="1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214563" y="1500188"/>
          <a:ext cx="62865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6500"/>
              </a:tblGrid>
              <a:tr h="428628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E + F { Описание правил стиля }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3802" name="Прямоугольник 4"/>
          <p:cNvSpPr>
            <a:spLocks noChangeArrowheads="1"/>
          </p:cNvSpPr>
          <p:nvPr/>
        </p:nvSpPr>
        <p:spPr bwMode="auto">
          <a:xfrm>
            <a:off x="285750" y="2071688"/>
            <a:ext cx="8501063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algn="just"/>
            <a:r>
              <a:rPr lang="ru-RU" sz="2200">
                <a:latin typeface="Times New Roman" pitchFamily="18" charset="0"/>
                <a:cs typeface="Times New Roman" pitchFamily="18" charset="0"/>
              </a:rPr>
              <a:t>Для управления стилем соседних элементов используется символ плюса (+), который устанавливается между двумя селекторами E и F. Пробелы вокруг плюса не обязательны. Стиль при такой записи применяется к элементу F, но только в том случае, если он является соседним для элемента E и следует сразу после него.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50" y="3857625"/>
          <a:ext cx="8643938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3938"/>
              </a:tblGrid>
              <a:tr h="428628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&lt;p&gt;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Lorem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&lt;b&gt;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ipsum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&lt;/b&gt; dolor sit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amet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consectetuer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&lt;/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adipiscing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elit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&lt;/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&gt;.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&lt;/p&gt;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3809" name="Прямоугольник 6"/>
          <p:cNvSpPr>
            <a:spLocks noChangeArrowheads="1"/>
          </p:cNvSpPr>
          <p:nvPr/>
        </p:nvSpPr>
        <p:spPr bwMode="auto">
          <a:xfrm>
            <a:off x="214313" y="4786313"/>
            <a:ext cx="87153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 algn="just"/>
            <a:r>
              <a:rPr lang="ru-RU" sz="2200">
                <a:latin typeface="Times New Roman" pitchFamily="18" charset="0"/>
                <a:cs typeface="Times New Roman" pitchFamily="18" charset="0"/>
              </a:rPr>
              <a:t>Соседними здесь являются теги </a:t>
            </a:r>
            <a:r>
              <a:rPr lang="ru-RU" sz="2200" u="sng">
                <a:latin typeface="Times New Roman" pitchFamily="18" charset="0"/>
                <a:cs typeface="Times New Roman" pitchFamily="18" charset="0"/>
              </a:rPr>
              <a:t>&lt;B&gt; и &lt;I&gt;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, а также </a:t>
            </a:r>
            <a:r>
              <a:rPr lang="ru-RU" sz="2200" u="sng">
                <a:latin typeface="Times New Roman" pitchFamily="18" charset="0"/>
                <a:cs typeface="Times New Roman" pitchFamily="18" charset="0"/>
              </a:rPr>
              <a:t>&lt;I&gt; и &lt;TT&gt;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. При этом </a:t>
            </a:r>
            <a:r>
              <a:rPr lang="ru-RU" sz="2200" u="sng">
                <a:latin typeface="Times New Roman" pitchFamily="18" charset="0"/>
                <a:cs typeface="Times New Roman" pitchFamily="18" charset="0"/>
              </a:rPr>
              <a:t>&lt;B&gt; и &lt;TT&gt; к соседним элементам не относятся 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из-за того, что между ними расположен контейнер &lt;I&gt;.</a:t>
            </a:r>
          </a:p>
        </p:txBody>
      </p:sp>
    </p:spTree>
    <p:extLst>
      <p:ext uri="{BB962C8B-B14F-4D97-AF65-F5344CB8AC3E}">
        <p14:creationId xmlns:p14="http://schemas.microsoft.com/office/powerpoint/2010/main" val="213110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Прямоугольник 1"/>
          <p:cNvSpPr>
            <a:spLocks noChangeArrowheads="1"/>
          </p:cNvSpPr>
          <p:nvPr/>
        </p:nvSpPr>
        <p:spPr bwMode="auto">
          <a:xfrm>
            <a:off x="214313" y="0"/>
            <a:ext cx="10874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/>
              <a:t>Пример: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50" y="357188"/>
          <a:ext cx="8501063" cy="3140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1063"/>
              </a:tblGrid>
              <a:tr h="314007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 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&lt;style type="text/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css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"&gt;</a:t>
                      </a:r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 + I { color: red; /*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Красный цвет текста */ } 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&lt;/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style&gt;</a:t>
                      </a:r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&lt;/head&gt; </a:t>
                      </a:r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&lt;body&gt; </a:t>
                      </a:r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&gt;При &lt;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&gt;добавлении &lt;/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  &lt;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&gt;!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important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&lt;/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 к значению стилевого свойства его важность повышается.&lt;/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&gt;Если переопределить значение того же свойства без  &lt;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 !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important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&lt;/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&gt;, оно будет игнорироваться браузерами. &lt;/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&lt;/body&gt; &lt;/html&gt;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9" marB="4572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48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4000500"/>
            <a:ext cx="7500937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6" name="Прямоугольник 5"/>
          <p:cNvSpPr>
            <a:spLocks noChangeArrowheads="1"/>
          </p:cNvSpPr>
          <p:nvPr/>
        </p:nvSpPr>
        <p:spPr bwMode="auto">
          <a:xfrm>
            <a:off x="428625" y="6215063"/>
            <a:ext cx="821531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Рисунок 4 -  Управление стилем соседних элементов</a:t>
            </a:r>
          </a:p>
        </p:txBody>
      </p:sp>
      <p:sp>
        <p:nvSpPr>
          <p:cNvPr id="34827" name="Прямоугольник 6"/>
          <p:cNvSpPr>
            <a:spLocks noChangeArrowheads="1"/>
          </p:cNvSpPr>
          <p:nvPr/>
        </p:nvSpPr>
        <p:spPr bwMode="auto">
          <a:xfrm>
            <a:off x="214313" y="3714750"/>
            <a:ext cx="8501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/>
            <a:r>
              <a:rPr lang="ru-RU"/>
              <a:t>Результат выполнения данного </a:t>
            </a:r>
            <a:r>
              <a:rPr lang="en-US"/>
              <a:t>HTML-</a:t>
            </a:r>
            <a:r>
              <a:rPr lang="ru-RU"/>
              <a:t>кода (рисунок 4)</a:t>
            </a:r>
          </a:p>
        </p:txBody>
      </p:sp>
    </p:spTree>
    <p:extLst>
      <p:ext uri="{BB962C8B-B14F-4D97-AF65-F5344CB8AC3E}">
        <p14:creationId xmlns:p14="http://schemas.microsoft.com/office/powerpoint/2010/main" val="595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214313" y="76716"/>
            <a:ext cx="8643937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Параметры 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фона в CSS</a:t>
            </a:r>
            <a:endParaRPr lang="en-US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Параметры  фона в CSS позволяют управлять цветом фона элемента, задавать в качестве фона изображение, повторять циклически фоновое изображение вертикально или горизонтально и позиционировать изображение на странице.</a:t>
            </a:r>
          </a:p>
          <a:p>
            <a:pPr algn="just">
              <a:defRPr/>
            </a:pPr>
            <a:r>
              <a:rPr lang="ru-RU" sz="2000" dirty="0">
                <a:latin typeface="Calibri" pitchFamily="34" charset="0"/>
              </a:rPr>
              <a:t>Таблица </a:t>
            </a:r>
            <a:r>
              <a:rPr lang="ru-RU" sz="2000" dirty="0" smtClean="0">
                <a:latin typeface="Calibri" pitchFamily="34" charset="0"/>
              </a:rPr>
              <a:t>1  </a:t>
            </a:r>
            <a:r>
              <a:rPr lang="ru-RU" sz="2000" dirty="0">
                <a:latin typeface="Calibri" pitchFamily="34" charset="0"/>
              </a:rPr>
              <a:t>- Параметры CSS для фона.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50" y="2286000"/>
          <a:ext cx="8429625" cy="4504308"/>
        </p:xfrm>
        <a:graphic>
          <a:graphicData uri="http://schemas.openxmlformats.org/drawingml/2006/table">
            <a:tbl>
              <a:tblPr/>
              <a:tblGrid>
                <a:gridCol w="2357438"/>
                <a:gridCol w="3643312"/>
                <a:gridCol w="2428875"/>
              </a:tblGrid>
              <a:tr h="3857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Параметр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919" marR="2919" marT="2919" marB="29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919" marR="2919" marT="2919" marB="29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919" marR="2919" marT="2919" marB="29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</a:tr>
              <a:tr h="1582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background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08000" marR="108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Служит для задания всех параметров фона в одном объявлении. В этом объявлении можно задать от одного до пяти свойств фона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08000" marR="108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background-color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background-image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background-repeat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background-attachment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background-position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108000" marR="108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12675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background-attachment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08000" marR="108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Задает для изображения фиксированное расположение или перемещающееся вместе с остальной страницей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08000" marR="108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scroll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fixed</a:t>
                      </a:r>
                    </a:p>
                  </a:txBody>
                  <a:tcPr marL="108000" marR="108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12675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background-color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08000" marR="108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Задает цвет фона элемента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08000" marR="108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color-rgb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color-hex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color-name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transparent</a:t>
                      </a:r>
                    </a:p>
                  </a:txBody>
                  <a:tcPr marL="108000" marR="108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7134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313" y="428625"/>
          <a:ext cx="8429625" cy="6332712"/>
        </p:xfrm>
        <a:graphic>
          <a:graphicData uri="http://schemas.openxmlformats.org/drawingml/2006/table">
            <a:tbl>
              <a:tblPr/>
              <a:tblGrid>
                <a:gridCol w="2286000"/>
                <a:gridCol w="3786187"/>
                <a:gridCol w="2357438"/>
              </a:tblGrid>
              <a:tr h="356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Параметр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919" marR="2919" marT="2919" marB="29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919" marR="2919" marT="2919" marB="29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919" marR="2919" marT="2919" marB="29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7068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background-image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Задает в качестве фона изображение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url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none</a:t>
                      </a:r>
                    </a:p>
                  </a:txBody>
                  <a:tcPr marL="72000" marR="72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8614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background-position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Задает начальное положение фонового изображения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top left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top center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top right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center left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center center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center right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bottom left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bottom center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bottom right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x-% y-%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x-pos y-pos</a:t>
                      </a:r>
                    </a:p>
                  </a:txBody>
                  <a:tcPr marL="72000" marR="72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1407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background-repeat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Определяет, будет ли и каким образом будет повторяться фоновое изображение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repeat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repeat-x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repeat-y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no-repeat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2000" marR="72000" marT="2919" marB="29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4120" name="Прямоугольник 2"/>
          <p:cNvSpPr>
            <a:spLocks noChangeArrowheads="1"/>
          </p:cNvSpPr>
          <p:nvPr/>
        </p:nvSpPr>
        <p:spPr bwMode="auto">
          <a:xfrm>
            <a:off x="214313" y="0"/>
            <a:ext cx="65200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Продолжение таблицы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Параметры CSS для фона</a:t>
            </a:r>
          </a:p>
        </p:txBody>
      </p:sp>
    </p:spTree>
    <p:extLst>
      <p:ext uri="{BB962C8B-B14F-4D97-AF65-F5344CB8AC3E}">
        <p14:creationId xmlns:p14="http://schemas.microsoft.com/office/powerpoint/2010/main" val="2487654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4"/>
          <p:cNvSpPr>
            <a:spLocks noChangeArrowheads="1"/>
          </p:cNvSpPr>
          <p:nvPr/>
        </p:nvSpPr>
        <p:spPr bwMode="auto">
          <a:xfrm>
            <a:off x="500063" y="285750"/>
            <a:ext cx="835818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 algn="just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Параметр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background'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Этот параметр предназначен для задания всех свойств фона в одном объявлении. Пример: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88" y="1000125"/>
          <a:ext cx="8429625" cy="143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9625"/>
              </a:tblGrid>
              <a:tr h="1431925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body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{ background: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url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(picture.gif)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}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body{ background: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url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speciality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/image.gif)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repeat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scroll}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body</a:t>
                      </a:r>
                      <a:endParaRPr lang="ru-RU" sz="2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{ background: yellow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url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speciality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/image.gif) repeat-x bottom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} 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00" marB="4570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129" name="Прямоугольник 3"/>
          <p:cNvSpPr>
            <a:spLocks noChangeArrowheads="1"/>
          </p:cNvSpPr>
          <p:nvPr/>
        </p:nvSpPr>
        <p:spPr bwMode="auto">
          <a:xfrm>
            <a:off x="285750" y="2928938"/>
            <a:ext cx="8429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Синтаксис</a:t>
            </a:r>
            <a:r>
              <a:rPr lang="ru-RU" b="1"/>
              <a:t> </a:t>
            </a:r>
            <a:r>
              <a:rPr lang="ru-RU"/>
              <a:t>: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313" y="3357563"/>
          <a:ext cx="85725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00"/>
              </a:tblGrid>
              <a:tr h="1143000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background: &lt;color&gt; &lt;image&gt; &lt;repeat&gt; &lt;attachment&gt; &lt;position&gt;;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background: &lt;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цвет&gt; &lt;картинка&gt; &lt;повторение&gt; &lt;закрепление&gt; &lt;расположение&gt;;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313" y="5357813"/>
          <a:ext cx="8572500" cy="785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00"/>
              </a:tblGrid>
              <a:tr h="7858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background: #f00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url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(background.gif)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no-repeat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fixed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0;</a:t>
                      </a:r>
                      <a:endParaRPr lang="ru-RU" sz="2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dirty="0"/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142" name="TextBox 7"/>
          <p:cNvSpPr txBox="1">
            <a:spLocks noChangeArrowheads="1"/>
          </p:cNvSpPr>
          <p:nvPr/>
        </p:nvSpPr>
        <p:spPr bwMode="auto">
          <a:xfrm>
            <a:off x="285750" y="4929188"/>
            <a:ext cx="11938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200">
                <a:latin typeface="Times New Roman" pitchFamily="18" charset="0"/>
                <a:cs typeface="Times New Roman" pitchFamily="18" charset="0"/>
              </a:rPr>
              <a:t>Пример </a:t>
            </a:r>
          </a:p>
        </p:txBody>
      </p:sp>
    </p:spTree>
    <p:extLst>
      <p:ext uri="{BB962C8B-B14F-4D97-AF65-F5344CB8AC3E}">
        <p14:creationId xmlns:p14="http://schemas.microsoft.com/office/powerpoint/2010/main" val="3155418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88" y="285750"/>
            <a:ext cx="8143875" cy="381635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Параметр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background-attachment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'</a:t>
            </a:r>
          </a:p>
          <a:p>
            <a:pPr indent="4500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0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Этот параметр определяет, будет ли фоновое изображение зафиксировано в определенном месте или будет перемещаться вместе со всей страницей. Может принимать следующие значения: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179388" indent="450000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–"/>
              <a:defRPr/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Scroll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Фоновое изображение перемещается, когда перемещается страница</a:t>
            </a:r>
          </a:p>
          <a:p>
            <a:pPr marL="179388" indent="450000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–"/>
              <a:defRPr/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Fixed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Фоновое изображение не перемещается, когда перемещается страница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179388" indent="450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Пример:</a:t>
            </a:r>
            <a:endParaRPr lang="ru-RU" dirty="0"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500" y="4214813"/>
          <a:ext cx="8215313" cy="1000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5313"/>
              </a:tblGrid>
              <a:tr h="100012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body </a:t>
                      </a:r>
                      <a:r>
                        <a:rPr lang="kk-KZ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{ </a:t>
                      </a:r>
                      <a:r>
                        <a:rPr lang="kk-KZ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background-attachment: fixed;</a:t>
                      </a:r>
                      <a:r>
                        <a:rPr lang="kk-KZ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}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5968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7"/>
          <p:cNvSpPr>
            <a:spLocks noChangeArrowheads="1"/>
          </p:cNvSpPr>
          <p:nvPr/>
        </p:nvSpPr>
        <p:spPr bwMode="auto">
          <a:xfrm>
            <a:off x="214313" y="0"/>
            <a:ext cx="864393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Результат данного примера показан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рисуноке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Значение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fixed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делает фоновое изображение элемента неподвижным</a:t>
            </a:r>
          </a:p>
        </p:txBody>
      </p:sp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785813"/>
            <a:ext cx="8429625" cy="5429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2" name="TextBox 9"/>
          <p:cNvSpPr txBox="1">
            <a:spLocks noChangeArrowheads="1"/>
          </p:cNvSpPr>
          <p:nvPr/>
        </p:nvSpPr>
        <p:spPr bwMode="auto">
          <a:xfrm>
            <a:off x="1285875" y="6286500"/>
            <a:ext cx="7386638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Рисунок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Применение параметра 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background-attachment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842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0" y="214313"/>
            <a:ext cx="8358188" cy="280035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Параметр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background-color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'</a:t>
            </a:r>
            <a:endParaRPr lang="kk-KZ" sz="2200" b="1" dirty="0">
              <a:latin typeface="Times New Roman" pitchFamily="18" charset="0"/>
              <a:cs typeface="Times New Roman" pitchFamily="18" charset="0"/>
            </a:endParaRPr>
          </a:p>
          <a:p>
            <a:pPr indent="450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Этот параметр задает фоновый цвет элемента. Может принимать следующие значения:</a:t>
            </a:r>
          </a:p>
          <a:p>
            <a:pPr marL="442913" indent="360363" algn="just" fontAlgn="auto">
              <a:spcBef>
                <a:spcPts val="0"/>
              </a:spcBef>
              <a:spcAft>
                <a:spcPts val="0"/>
              </a:spcAft>
              <a:buFont typeface="Times New Roman" pitchFamily="18" charset="0"/>
              <a:buChar char="–"/>
              <a:defRPr/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color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Значение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color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может быть названием цвета (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red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), значением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rgb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rgb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(255,0,0)) или шестнадцатеричным числом (#ff0000)</a:t>
            </a:r>
          </a:p>
          <a:p>
            <a:pPr marL="442913" indent="360363" algn="just" fontAlgn="auto">
              <a:spcBef>
                <a:spcPts val="0"/>
              </a:spcBef>
              <a:spcAft>
                <a:spcPts val="0"/>
              </a:spcAft>
              <a:buFont typeface="Times New Roman" pitchFamily="18" charset="0"/>
              <a:buChar char="–"/>
              <a:defRPr/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transparent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Фоновый цвет является прозрачным</a:t>
            </a:r>
          </a:p>
          <a:p>
            <a:pPr marL="442913" indent="360363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Пример: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00063" y="3071813"/>
          <a:ext cx="8215312" cy="1920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5312"/>
              </a:tblGrid>
              <a:tr h="192087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H1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{ 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background-color: gray;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font-family: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arial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}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5" marB="45735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36814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3" y="285750"/>
            <a:ext cx="8358187" cy="267811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Параметр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background-image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'</a:t>
            </a:r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indent="450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Данный параметр задает изображение в качестве фона. Может принимать следующие значения:</a:t>
            </a:r>
          </a:p>
          <a:p>
            <a:pPr marL="442913" indent="360363" algn="just" fontAlgn="auto">
              <a:spcBef>
                <a:spcPts val="0"/>
              </a:spcBef>
              <a:spcAft>
                <a:spcPts val="0"/>
              </a:spcAft>
              <a:buFont typeface="Times New Roman" pitchFamily="18" charset="0"/>
              <a:buChar char="–"/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url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Путь доступа к изображению</a:t>
            </a:r>
          </a:p>
          <a:p>
            <a:pPr marL="442913" indent="360363" algn="just" fontAlgn="auto">
              <a:spcBef>
                <a:spcPts val="0"/>
              </a:spcBef>
              <a:spcAft>
                <a:spcPts val="0"/>
              </a:spcAft>
              <a:buFont typeface="Times New Roman" pitchFamily="18" charset="0"/>
              <a:buChar char="–"/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none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Фонового изображения нет</a:t>
            </a:r>
          </a:p>
          <a:p>
            <a:pPr marL="442913" indent="360363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42913" indent="360363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Пример: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625" y="3000375"/>
          <a:ext cx="8215313" cy="1920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5313"/>
              </a:tblGrid>
              <a:tr h="192087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body </a:t>
                      </a:r>
                      <a:r>
                        <a:rPr lang="kk-KZ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{  background-image: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url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(image.gif);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background-repeat: repeat;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background-attachment: fixed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}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5" marB="45735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225" name="Прямоугольник 3"/>
          <p:cNvSpPr>
            <a:spLocks noChangeArrowheads="1"/>
          </p:cNvSpPr>
          <p:nvPr/>
        </p:nvSpPr>
        <p:spPr bwMode="auto">
          <a:xfrm>
            <a:off x="428625" y="5143500"/>
            <a:ext cx="84296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В тех случаях, когда изображение недоступно, необходимо задать цвет background-color, который будет использован.</a:t>
            </a:r>
          </a:p>
        </p:txBody>
      </p:sp>
    </p:spTree>
    <p:extLst>
      <p:ext uri="{BB962C8B-B14F-4D97-AF65-F5344CB8AC3E}">
        <p14:creationId xmlns:p14="http://schemas.microsoft.com/office/powerpoint/2010/main" val="3243878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929688" cy="6708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Параметр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background-position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'</a:t>
            </a:r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indent="450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Этот параметр задает начальное положение фонового изображения.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Может принимать следующие значения:</a:t>
            </a:r>
          </a:p>
          <a:p>
            <a:pPr marL="442913" indent="360363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 свойства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background-position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два значения, положение по горизонтали (может быть —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left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center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right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и вертикали (может быть —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top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center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bottom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714375" indent="271463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top left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в левом верхнем углу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0% 0%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714375" indent="271463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top center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по центру вверху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(5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0% 0%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714375" indent="271463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top right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в правом верхнем углу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(10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0%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0%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714375" indent="271463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center left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по левому краю и по центру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0%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0%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714375" indent="271463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center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center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по центру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50% 50%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714375" indent="271463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center right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по правому краю и по центру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(10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0%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5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0%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714375" indent="271463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bottom left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 в левом нижнем углу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0% 100%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714375" indent="271463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bottom center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по центру внизу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50% 100%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714375" indent="271463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bottom right  -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правом нижнем углу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100% 100%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).     </a:t>
            </a:r>
          </a:p>
          <a:p>
            <a:pPr marL="714375" indent="450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сли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определить только одно ключевое слово, то вторым значением подразумевается "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center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“</a:t>
            </a:r>
          </a:p>
          <a:p>
            <a:pPr marL="442913" indent="360363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215563" y="4857750"/>
          <a:ext cx="8215312" cy="1000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5312"/>
              </a:tblGrid>
              <a:tr h="100012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body </a:t>
                      </a:r>
                      <a:r>
                        <a:rPr lang="kk-KZ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{  background-image: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url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(image.gif); }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390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"/>
          <p:cNvSpPr>
            <a:spLocks noChangeArrowheads="1"/>
          </p:cNvSpPr>
          <p:nvPr/>
        </p:nvSpPr>
        <p:spPr bwMode="auto">
          <a:xfrm>
            <a:off x="214313" y="214313"/>
            <a:ext cx="857250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42913" indent="360363" algn="just">
              <a:buFont typeface="Wingdings" pitchFamily="2" charset="2"/>
              <a:buChar char="q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x-% y-%  - Первое значение является </a:t>
            </a:r>
            <a:r>
              <a:rPr lang="ru-RU" sz="2400" u="sng">
                <a:latin typeface="Times New Roman" pitchFamily="18" charset="0"/>
                <a:cs typeface="Times New Roman" pitchFamily="18" charset="0"/>
              </a:rPr>
              <a:t>горизонтальной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координатой, второе значение — </a:t>
            </a:r>
            <a:r>
              <a:rPr lang="ru-RU" sz="2400" u="sng">
                <a:latin typeface="Times New Roman" pitchFamily="18" charset="0"/>
                <a:cs typeface="Times New Roman" pitchFamily="18" charset="0"/>
              </a:rPr>
              <a:t>вертикальной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. Верхний левый угол — 0% 0%. Правый нижний угол — 100% 100%. Если определено только одно значение, то вторым значением подразумевается 50%.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pPr marL="442913" indent="360363" algn="just"/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marL="442913" indent="360363" algn="just">
              <a:buFont typeface="Wingdings" pitchFamily="2" charset="2"/>
              <a:buChar char="q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x-pos   y-pos	Первое значение является </a:t>
            </a:r>
            <a:r>
              <a:rPr lang="ru-RU" sz="2400" u="sng">
                <a:latin typeface="Times New Roman" pitchFamily="18" charset="0"/>
                <a:cs typeface="Times New Roman" pitchFamily="18" charset="0"/>
              </a:rPr>
              <a:t>горизонтальной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координатой, второе значение — </a:t>
            </a:r>
            <a:r>
              <a:rPr lang="ru-RU" sz="2400" u="sng">
                <a:latin typeface="Times New Roman" pitchFamily="18" charset="0"/>
                <a:cs typeface="Times New Roman" pitchFamily="18" charset="0"/>
              </a:rPr>
              <a:t>вертикальной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. Верхний левый угол — 0 0. Единицами измерения могут быть пиксели (0px 0px) или любые другие единицы измерения CSS. Если определено только одно значение, то вторым значением подразумевается 50%. Можно смешивать % и эти координаты.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1873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50" y="928688"/>
          <a:ext cx="8501063" cy="4785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1063"/>
              </a:tblGrid>
              <a:tr h="4784725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body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{ 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background-image: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url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speciality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/image.gif);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background-attachment: fixed;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background-position: right top;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}</a:t>
                      </a:r>
                    </a:p>
                    <a:p>
                      <a:endParaRPr lang="en-US" sz="2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body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{ 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background-image: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url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speciality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/image.gif);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background-repeat: no-repeat;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background-attachment: fixed;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background-position: 100% 100%;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}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4" marB="45714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296" name="Прямоугольник 2"/>
          <p:cNvSpPr>
            <a:spLocks noChangeArrowheads="1"/>
          </p:cNvSpPr>
          <p:nvPr/>
        </p:nvSpPr>
        <p:spPr bwMode="auto">
          <a:xfrm>
            <a:off x="571500" y="357188"/>
            <a:ext cx="25717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200">
                <a:latin typeface="Times New Roman" pitchFamily="18" charset="0"/>
                <a:cs typeface="Times New Roman" pitchFamily="18" charset="0"/>
              </a:rPr>
              <a:t>Пример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1496860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3" y="0"/>
            <a:ext cx="8643937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Параметр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background- repeat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'</a:t>
            </a:r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indent="4500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Этот параметр определяет, каким образом будет повторяться фоновое изображение. Может принимать следующие значения:</a:t>
            </a:r>
          </a:p>
          <a:p>
            <a:pPr marL="442913" indent="360363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repeat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-	Фоновое изображение будет повторяться по вертикали и по горизонтали</a:t>
            </a:r>
          </a:p>
          <a:p>
            <a:pPr marL="442913" indent="360363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repeat-x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 - Фоновое изображение будет повторяться по горизонтали</a:t>
            </a:r>
          </a:p>
          <a:p>
            <a:pPr marL="442913" indent="360363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repeat-y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 - Фоновое изображение будет повторяться по вертикали</a:t>
            </a:r>
          </a:p>
          <a:p>
            <a:pPr marL="442913" indent="360363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no-repeat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Фоновое изображение будет выведено только один раз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42913" indent="360363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Пример: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88" y="4500563"/>
          <a:ext cx="8215312" cy="2103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5312"/>
              </a:tblGrid>
              <a:tr h="2103437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body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{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background-image: 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departament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/image.gif);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background-repeat: repeat;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background-attachment: fixed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}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7" marB="45727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70098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286125"/>
            <a:ext cx="7896225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50" y="714375"/>
          <a:ext cx="7929563" cy="2103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9563"/>
              </a:tblGrid>
              <a:tr h="2103438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body {	width: 100%;  height: 100%;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	background-color:#ffcc66;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	background-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image:url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img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/bg-body.jpg);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	background-</a:t>
                      </a:r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repeat:repeat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-y;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	background-position:50% 0;</a:t>
                      </a:r>
                    </a:p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}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7" marB="45727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345" name="TextBox 4"/>
          <p:cNvSpPr txBox="1">
            <a:spLocks noChangeArrowheads="1"/>
          </p:cNvSpPr>
          <p:nvPr/>
        </p:nvSpPr>
        <p:spPr bwMode="auto">
          <a:xfrm>
            <a:off x="0" y="0"/>
            <a:ext cx="89296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2200">
                <a:latin typeface="Times New Roman" pitchFamily="18" charset="0"/>
                <a:cs typeface="Times New Roman" pitchFamily="18" charset="0"/>
              </a:rPr>
              <a:t>Приведем следуюшии пример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200">
                <a:latin typeface="Times New Roman" pitchFamily="18" charset="0"/>
                <a:cs typeface="Times New Roman" pitchFamily="18" charset="0"/>
              </a:rPr>
              <a:t>Высота изображения 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bg-body.jpg</a:t>
            </a:r>
            <a:r>
              <a:rPr lang="kk-KZ" sz="2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>
                <a:latin typeface="Times New Roman" pitchFamily="18" charset="0"/>
                <a:cs typeface="Times New Roman" pitchFamily="18" charset="0"/>
              </a:rPr>
              <a:t>равна  1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px.</a:t>
            </a:r>
            <a:endParaRPr lang="ru-RU" sz="2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6" name="Прямоугольник 5"/>
          <p:cNvSpPr>
            <a:spLocks noChangeArrowheads="1"/>
          </p:cNvSpPr>
          <p:nvPr/>
        </p:nvSpPr>
        <p:spPr bwMode="auto">
          <a:xfrm>
            <a:off x="285750" y="2928938"/>
            <a:ext cx="85725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Результат данного примера показан ни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рисунке.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7" name="TextBox 6"/>
          <p:cNvSpPr txBox="1">
            <a:spLocks noChangeArrowheads="1"/>
          </p:cNvSpPr>
          <p:nvPr/>
        </p:nvSpPr>
        <p:spPr bwMode="auto">
          <a:xfrm>
            <a:off x="1285875" y="6286500"/>
            <a:ext cx="6878638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Рисунок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Применение параметра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background- repeat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959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14313" y="152400"/>
            <a:ext cx="855503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Границы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CSS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каждого блочного элемента разметки есть граница. Параметры границ в CSS определяют рамки вокруг элементов (таблица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От границы отсчитываются отступы (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margin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padding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indent="45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Таблицы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 Параметры границы в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CSS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50" y="1928813"/>
          <a:ext cx="8572500" cy="4710455"/>
        </p:xfrm>
        <a:graphic>
          <a:graphicData uri="http://schemas.openxmlformats.org/drawingml/2006/table">
            <a:tbl>
              <a:tblPr/>
              <a:tblGrid>
                <a:gridCol w="1714500"/>
                <a:gridCol w="4230965"/>
                <a:gridCol w="2627035"/>
              </a:tblGrid>
              <a:tr h="4402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Параметр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Описание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Значения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11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border </a:t>
                      </a: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Параметр для задания свойств всех четырех сторон границы в одном объявлении </a:t>
                      </a: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border-width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border-style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border-color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90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border-color	 </a:t>
                      </a: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Задает цвета четырех сторон </a:t>
                      </a:r>
                      <a:r>
                        <a:rPr lang="ru-RU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границы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91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border-style	 </a:t>
                      </a: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Задает стили четырех сторон </a:t>
                      </a:r>
                      <a:r>
                        <a:rPr lang="ru-RU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границы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none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	</a:t>
                      </a: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hidden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dotted</a:t>
                      </a:r>
                      <a:r>
                        <a:rPr lang="ru-RU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dashed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solid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double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groove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ridge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inset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outset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46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border-width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	 </a:t>
                      </a: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Параметр для задания </a:t>
                      </a:r>
                      <a:r>
                        <a:rPr lang="ru-RU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толщин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thin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medium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thick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length</a:t>
                      </a: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89729" marR="89729" marT="44861" marB="448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76843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14375" y="1071563"/>
          <a:ext cx="7715249" cy="1857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6120"/>
                <a:gridCol w="2391098"/>
                <a:gridCol w="2678031"/>
              </a:tblGrid>
              <a:tr h="1857375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border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bottom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-left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right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-top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-color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style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width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9" marR="91439" anchor="ctr">
                    <a:noFill/>
                  </a:tcPr>
                </a:tc>
              </a:tr>
            </a:tbl>
          </a:graphicData>
        </a:graphic>
      </p:graphicFrame>
      <p:grpSp>
        <p:nvGrpSpPr>
          <p:cNvPr id="16396" name="Группа 56"/>
          <p:cNvGrpSpPr>
            <a:grpSpLocks/>
          </p:cNvGrpSpPr>
          <p:nvPr/>
        </p:nvGrpSpPr>
        <p:grpSpPr bwMode="auto">
          <a:xfrm>
            <a:off x="1857375" y="1357313"/>
            <a:ext cx="4071938" cy="1357312"/>
            <a:chOff x="1928794" y="2000240"/>
            <a:chExt cx="4071966" cy="1357322"/>
          </a:xfrm>
        </p:grpSpPr>
        <p:grpSp>
          <p:nvGrpSpPr>
            <p:cNvPr id="16399" name="Группа 55"/>
            <p:cNvGrpSpPr>
              <a:grpSpLocks/>
            </p:cNvGrpSpPr>
            <p:nvPr/>
          </p:nvGrpSpPr>
          <p:grpSpPr bwMode="auto">
            <a:xfrm>
              <a:off x="1928794" y="2000240"/>
              <a:ext cx="3714776" cy="1357322"/>
              <a:chOff x="1928794" y="2000240"/>
              <a:chExt cx="3714776" cy="1357322"/>
            </a:xfrm>
          </p:grpSpPr>
          <p:cxnSp>
            <p:nvCxnSpPr>
              <p:cNvPr id="9" name="Прямая со стрелкой 8"/>
              <p:cNvCxnSpPr/>
              <p:nvPr/>
            </p:nvCxnSpPr>
            <p:spPr>
              <a:xfrm flipV="1">
                <a:off x="1928794" y="2214554"/>
                <a:ext cx="1143008" cy="42862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 стрелкой 10"/>
              <p:cNvCxnSpPr/>
              <p:nvPr/>
            </p:nvCxnSpPr>
            <p:spPr>
              <a:xfrm flipV="1">
                <a:off x="1928794" y="2571744"/>
                <a:ext cx="1143008" cy="7143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 стрелкой 12"/>
              <p:cNvCxnSpPr/>
              <p:nvPr/>
            </p:nvCxnSpPr>
            <p:spPr>
              <a:xfrm>
                <a:off x="1928794" y="2643182"/>
                <a:ext cx="1143008" cy="35719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 стрелкой 14"/>
              <p:cNvCxnSpPr/>
              <p:nvPr/>
            </p:nvCxnSpPr>
            <p:spPr>
              <a:xfrm flipV="1">
                <a:off x="4786314" y="2214554"/>
                <a:ext cx="857256" cy="35719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 стрелкой 16"/>
              <p:cNvCxnSpPr/>
              <p:nvPr/>
            </p:nvCxnSpPr>
            <p:spPr>
              <a:xfrm>
                <a:off x="4857753" y="2643182"/>
                <a:ext cx="785817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 стрелкой 18"/>
              <p:cNvCxnSpPr/>
              <p:nvPr/>
            </p:nvCxnSpPr>
            <p:spPr>
              <a:xfrm>
                <a:off x="4786314" y="2786058"/>
                <a:ext cx="785819" cy="21431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Правая фигурная скобка 28"/>
              <p:cNvSpPr/>
              <p:nvPr/>
            </p:nvSpPr>
            <p:spPr>
              <a:xfrm>
                <a:off x="4572001" y="2000240"/>
                <a:ext cx="214313" cy="1357322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38" name="Левая фигурная скобка 37"/>
              <p:cNvSpPr/>
              <p:nvPr/>
            </p:nvSpPr>
            <p:spPr>
              <a:xfrm>
                <a:off x="3071802" y="2000240"/>
                <a:ext cx="357191" cy="1357322"/>
              </a:xfrm>
              <a:prstGeom prst="lef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</p:grpSp>
        <p:sp>
          <p:nvSpPr>
            <p:cNvPr id="40" name="Левая фигурная скобка 39"/>
            <p:cNvSpPr/>
            <p:nvPr/>
          </p:nvSpPr>
          <p:spPr>
            <a:xfrm>
              <a:off x="5643570" y="2000240"/>
              <a:ext cx="357190" cy="135732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6397" name="Прямоугольник 57"/>
          <p:cNvSpPr>
            <a:spLocks noChangeArrowheads="1"/>
          </p:cNvSpPr>
          <p:nvPr/>
        </p:nvSpPr>
        <p:spPr bwMode="auto">
          <a:xfrm>
            <a:off x="214313" y="214313"/>
            <a:ext cx="87153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/>
            <a:r>
              <a:rPr lang="ru-RU" sz="2400">
                <a:latin typeface="Times New Roman" pitchFamily="18" charset="0"/>
                <a:cs typeface="Times New Roman" pitchFamily="18" charset="0"/>
              </a:rPr>
              <a:t>Параметры  в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CSS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можно сгруппировать  следующим  образом.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428625" y="3357563"/>
            <a:ext cx="8072438" cy="178435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Пример :</a:t>
            </a:r>
          </a:p>
          <a:p>
            <a:pPr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border-bottom-color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  - задает цвет нижней границы элемента</a:t>
            </a:r>
          </a:p>
          <a:p>
            <a:pPr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border-bottom-style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- задает стиль нижней границы элемента</a:t>
            </a:r>
          </a:p>
          <a:p>
            <a:pPr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border-bottom-width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- задает толщину нижней границы элемента</a:t>
            </a:r>
          </a:p>
          <a:p>
            <a:pPr>
              <a:defRPr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5189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2"/>
          <p:cNvSpPr>
            <a:spLocks noChangeArrowheads="1"/>
          </p:cNvSpPr>
          <p:nvPr/>
        </p:nvSpPr>
        <p:spPr bwMode="auto">
          <a:xfrm>
            <a:off x="214313" y="214313"/>
            <a:ext cx="89296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Параметр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border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 Данный параметр позволяет определить все свойства четырех сторон границы в одном объявлении. </a:t>
            </a:r>
          </a:p>
          <a:p>
            <a:pPr indent="449263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Синтаксис: 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00313" y="1071563"/>
          <a:ext cx="6072187" cy="822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2187"/>
              </a:tblGrid>
              <a:tr h="822325"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border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 &lt;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width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 &lt;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style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 &lt;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color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&gt;;</a:t>
                      </a:r>
                    </a:p>
                    <a:p>
                      <a:r>
                        <a:rPr lang="ru-RU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border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 &lt;толщина&gt; &lt;стиль&gt; &lt;цвет&gt;;</a:t>
                      </a:r>
                      <a:endParaRPr lang="ru-RU" sz="1800" dirty="0"/>
                    </a:p>
                  </a:txBody>
                  <a:tcPr marL="91439" marR="91439" marT="45685" marB="45685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63" y="2571750"/>
          <a:ext cx="8072437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2437"/>
              </a:tblGrid>
              <a:tr h="427038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border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 2px </a:t>
                      </a:r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solid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#0a0;</a:t>
                      </a:r>
                      <a:endParaRPr lang="ru-RU" sz="2200" dirty="0"/>
                    </a:p>
                  </a:txBody>
                  <a:tcPr marL="91439" marR="91439" marT="45754" marB="45754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423" name="Прямоугольник 5"/>
          <p:cNvSpPr>
            <a:spLocks noChangeArrowheads="1"/>
          </p:cNvSpPr>
          <p:nvPr/>
        </p:nvSpPr>
        <p:spPr bwMode="auto">
          <a:xfrm>
            <a:off x="500063" y="2214563"/>
            <a:ext cx="12033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Пример:</a:t>
            </a:r>
            <a:endParaRPr lang="ru-RU" sz="2200"/>
          </a:p>
        </p:txBody>
      </p:sp>
      <p:sp>
        <p:nvSpPr>
          <p:cNvPr id="17424" name="Прямоугольник 6"/>
          <p:cNvSpPr>
            <a:spLocks noChangeArrowheads="1"/>
          </p:cNvSpPr>
          <p:nvPr/>
        </p:nvSpPr>
        <p:spPr bwMode="auto">
          <a:xfrm>
            <a:off x="214313" y="3500438"/>
            <a:ext cx="85725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Указывая </a:t>
            </a:r>
            <a:r>
              <a:rPr lang="ru-RU" sz="2200" i="1">
                <a:latin typeface="Times New Roman" pitchFamily="18" charset="0"/>
                <a:cs typeface="Times New Roman" pitchFamily="18" charset="0"/>
              </a:rPr>
              <a:t>границу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в Internet Explorer, нужно обязательно определять ее тип, в противном случае она не будет отображаться, пример</a:t>
            </a:r>
          </a:p>
          <a:p>
            <a:r>
              <a:rPr lang="ru-RU" sz="2400"/>
              <a:t>P { border-top:1px dotted red; } </a:t>
            </a:r>
          </a:p>
          <a:p>
            <a:endParaRPr lang="ru-RU" sz="22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5286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3" y="214313"/>
            <a:ext cx="8572500" cy="178435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Параметр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border-width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Данный параметр определяет в одном объявлении толщину четырех сторон границы.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Может принимать следующие значения (таблица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indent="4572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Таблицы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Возможные значения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border-width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Прямоугольник 3"/>
          <p:cNvSpPr>
            <a:spLocks noChangeArrowheads="1"/>
          </p:cNvSpPr>
          <p:nvPr/>
        </p:nvSpPr>
        <p:spPr bwMode="auto">
          <a:xfrm>
            <a:off x="714375" y="4714875"/>
            <a:ext cx="45720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/>
              <a:t>	</a:t>
            </a:r>
          </a:p>
          <a:p>
            <a:r>
              <a:rPr lang="ru-RU"/>
              <a:t>	</a:t>
            </a:r>
          </a:p>
          <a:p>
            <a:r>
              <a:rPr lang="ru-RU"/>
              <a:t>	</a:t>
            </a:r>
          </a:p>
          <a:p>
            <a:r>
              <a:rPr lang="ru-RU"/>
              <a:t>	</a:t>
            </a:r>
          </a:p>
          <a:p>
            <a:r>
              <a:rPr lang="ru-RU"/>
              <a:t>	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88" y="1714500"/>
          <a:ext cx="8143875" cy="3071814"/>
        </p:xfrm>
        <a:graphic>
          <a:graphicData uri="http://schemas.openxmlformats.org/drawingml/2006/table">
            <a:tbl>
              <a:tblPr/>
              <a:tblGrid>
                <a:gridCol w="1428750"/>
                <a:gridCol w="6715125"/>
              </a:tblGrid>
              <a:tr h="6835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Значение </a:t>
                      </a:r>
                      <a:endParaRPr lang="ru-RU" sz="2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39" marR="91439" marT="45717" marB="4571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Описание </a:t>
                      </a:r>
                      <a:endParaRPr lang="ru-RU" sz="2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39" marR="91439" marT="45717" marB="4571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51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thin </a:t>
                      </a:r>
                    </a:p>
                  </a:txBody>
                  <a:tcPr marL="91439" marR="91439" marT="45717" marB="4571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Определяет </a:t>
                      </a:r>
                      <a:r>
                        <a:rPr lang="ru-RU" sz="2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тонкую границу</a:t>
                      </a:r>
                      <a:endParaRPr lang="ru-RU" sz="2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39" marR="91439" marT="45717" marB="4571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59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medium </a:t>
                      </a:r>
                    </a:p>
                  </a:txBody>
                  <a:tcPr marL="91439" marR="91439" marT="45717" marB="4571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Определяет границы средней толщины </a:t>
                      </a:r>
                    </a:p>
                  </a:txBody>
                  <a:tcPr marL="91439" marR="91439" marT="45717" marB="4571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51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thick </a:t>
                      </a:r>
                    </a:p>
                  </a:txBody>
                  <a:tcPr marL="91439" marR="91439" marT="45717" marB="4571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Определяет толстую </a:t>
                      </a:r>
                      <a:r>
                        <a:rPr lang="ru-RU" sz="2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границу</a:t>
                      </a:r>
                      <a:endParaRPr lang="ru-RU" sz="2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39" marR="91439" marT="45717" marB="4571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59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length </a:t>
                      </a:r>
                    </a:p>
                  </a:txBody>
                  <a:tcPr marL="91439" marR="91439" marT="45717" marB="4571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Позволяет определить толщину </a:t>
                      </a:r>
                      <a:r>
                        <a:rPr lang="ru-RU" sz="2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границы (размер)</a:t>
                      </a:r>
                      <a:endParaRPr lang="ru-RU" sz="2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39" marR="91439" marT="45717" marB="4571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56" name="Прямоугольник 5"/>
          <p:cNvSpPr>
            <a:spLocks noChangeArrowheads="1"/>
          </p:cNvSpPr>
          <p:nvPr/>
        </p:nvSpPr>
        <p:spPr bwMode="auto">
          <a:xfrm>
            <a:off x="214313" y="5072063"/>
            <a:ext cx="87153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Пример:  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p {border-width: thick}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  - все четыре стороны границы будут толстыми. </a:t>
            </a:r>
          </a:p>
        </p:txBody>
      </p:sp>
    </p:spTree>
    <p:extLst>
      <p:ext uri="{BB962C8B-B14F-4D97-AF65-F5344CB8AC3E}">
        <p14:creationId xmlns:p14="http://schemas.microsoft.com/office/powerpoint/2010/main" val="1993724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3912A3-B2BA-4064-9DF8-18DF52F6DB34}" type="slidenum">
              <a:rPr lang="ru-RU"/>
              <a:pPr>
                <a:defRPr/>
              </a:pPr>
              <a:t>39</a:t>
            </a:fld>
            <a:endParaRPr lang="ru-RU"/>
          </a:p>
        </p:txBody>
      </p:sp>
      <p:sp>
        <p:nvSpPr>
          <p:cNvPr id="19459" name="Прямоугольник 4"/>
          <p:cNvSpPr>
            <a:spLocks noChangeArrowheads="1"/>
          </p:cNvSpPr>
          <p:nvPr/>
        </p:nvSpPr>
        <p:spPr bwMode="auto">
          <a:xfrm>
            <a:off x="0" y="0"/>
            <a:ext cx="85010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algn="just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Параметр 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border-style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Этот параметр задает стиль четырех сторон границы.  Может принимать значения (таблица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4):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Таблица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– Тип линии границы блока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313" y="1143000"/>
          <a:ext cx="8643937" cy="4999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521"/>
                <a:gridCol w="5341416"/>
              </a:tblGrid>
              <a:tr h="426747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Описание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6747">
                <a:tc>
                  <a:txBody>
                    <a:bodyPr/>
                    <a:lstStyle/>
                    <a:p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None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Определяет отсутствие границы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97350">
                <a:tc>
                  <a:txBody>
                    <a:bodyPr/>
                    <a:lstStyle/>
                    <a:p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Dotted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Определяет пунктирную границу. Изображается в большинстве браузеров сплошной линией 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97350">
                <a:tc>
                  <a:txBody>
                    <a:bodyPr/>
                    <a:lstStyle/>
                    <a:p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Dashed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Определяет </a:t>
                      </a:r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штрих-пунктирную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границу. Изображается в большинстве браузеров сплошной линией 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6747">
                <a:tc>
                  <a:txBody>
                    <a:bodyPr/>
                    <a:lstStyle/>
                    <a:p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solid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Определяет сплошную границу 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6747">
                <a:tc>
                  <a:txBody>
                    <a:bodyPr/>
                    <a:lstStyle/>
                    <a:p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double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Определяет двойную границу. 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97350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</a:t>
                      </a:r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roove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ridge,inset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outset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Определяет 3D-границу (</a:t>
                      </a:r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groove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). Результат зависит от значения цвета границы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486" name="Прямоугольник 7"/>
          <p:cNvSpPr>
            <a:spLocks noChangeArrowheads="1"/>
          </p:cNvSpPr>
          <p:nvPr/>
        </p:nvSpPr>
        <p:spPr bwMode="auto">
          <a:xfrm>
            <a:off x="214313" y="6286500"/>
            <a:ext cx="7572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Пример: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{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border-top-style: dotted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027774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88" y="285750"/>
            <a:ext cx="8501062" cy="21240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Параметр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border-color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Данный параметр задает цвет четырех сторон границы. Возможные значения:</a:t>
            </a:r>
          </a:p>
          <a:p>
            <a:pPr marL="623888" indent="276225" algn="just">
              <a:buFont typeface="Arial" pitchFamily="34" charset="0"/>
              <a:buChar char="•"/>
              <a:defRPr/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Color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- Значение цвета может быть названием цвета (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red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), значением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rgb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rgb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(255,0,0)) или шестнадцатеричным числом (#FF0000)</a:t>
            </a:r>
          </a:p>
          <a:p>
            <a:pPr marL="623888" indent="276225" algn="just">
              <a:buFont typeface="Arial" pitchFamily="34" charset="0"/>
              <a:buChar char="•"/>
              <a:defRPr/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Transparent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 - Граница является прозрачной</a:t>
            </a:r>
          </a:p>
        </p:txBody>
      </p:sp>
      <p:sp>
        <p:nvSpPr>
          <p:cNvPr id="20483" name="Прямоугольник 2"/>
          <p:cNvSpPr>
            <a:spLocks noChangeArrowheads="1"/>
          </p:cNvSpPr>
          <p:nvPr/>
        </p:nvSpPr>
        <p:spPr bwMode="auto">
          <a:xfrm>
            <a:off x="500063" y="2786063"/>
            <a:ext cx="77866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Пример: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p {border-color: blue}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 - все четыре стороны границы будут синие.</a:t>
            </a:r>
          </a:p>
        </p:txBody>
      </p:sp>
    </p:spTree>
    <p:extLst>
      <p:ext uri="{BB962C8B-B14F-4D97-AF65-F5344CB8AC3E}">
        <p14:creationId xmlns:p14="http://schemas.microsoft.com/office/powerpoint/2010/main" val="12128002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0" y="0"/>
            <a:ext cx="8501063" cy="2800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Шрифты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CSS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indent="457200">
              <a:defRPr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Параметр '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font-size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‘. Параметр задает размер шрифта. Может принимать следующие значения: </a:t>
            </a:r>
          </a:p>
          <a:p>
            <a:pPr algn="ctr">
              <a:defRPr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Прямоугольник 3"/>
          <p:cNvSpPr>
            <a:spLocks noChangeArrowheads="1"/>
          </p:cNvSpPr>
          <p:nvPr/>
        </p:nvSpPr>
        <p:spPr bwMode="auto">
          <a:xfrm>
            <a:off x="-3929063" y="4857750"/>
            <a:ext cx="10001251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/>
              <a:t>	</a:t>
            </a:r>
          </a:p>
          <a:p>
            <a:r>
              <a:rPr lang="ru-RU"/>
              <a:t>	</a:t>
            </a:r>
          </a:p>
          <a:p>
            <a:r>
              <a:rPr lang="ru-RU"/>
              <a:t>	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88" y="1571625"/>
          <a:ext cx="828675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124"/>
                <a:gridCol w="614362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Значение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Описание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xx-small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	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x-small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small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medium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large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x-large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xx-large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Задает размер шрифта от </a:t>
                      </a:r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xx-small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до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xx-large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smaller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Задает размер шрифта меньше, чем у порождающего элемента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larger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Задает размер шрифта больше, чем у порождающего элемента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Задает размер шрифта в % от порождающего элемента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length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Задает фиксированный размер шрифта</a:t>
                      </a:r>
                      <a:endParaRPr lang="ru-RU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8063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285750" y="285750"/>
            <a:ext cx="85010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Синтаксис</a:t>
            </a:r>
          </a:p>
          <a:p>
            <a:r>
              <a:rPr lang="ru-RU" sz="2200" b="1">
                <a:latin typeface="Times New Roman" pitchFamily="18" charset="0"/>
                <a:cs typeface="Times New Roman" pitchFamily="18" charset="0"/>
              </a:rPr>
              <a:t>font-size: абсолютный размер | относительный размер | значение | проценты | inherit</a:t>
            </a:r>
          </a:p>
        </p:txBody>
      </p:sp>
      <p:sp>
        <p:nvSpPr>
          <p:cNvPr id="22531" name="Прямоугольник 2"/>
          <p:cNvSpPr>
            <a:spLocks noChangeArrowheads="1"/>
          </p:cNvSpPr>
          <p:nvPr/>
        </p:nvSpPr>
        <p:spPr bwMode="auto">
          <a:xfrm>
            <a:off x="285750" y="1571625"/>
            <a:ext cx="8429625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/>
            <a:r>
              <a:rPr lang="ru-RU" sz="2200">
                <a:latin typeface="Times New Roman" pitchFamily="18" charset="0"/>
                <a:cs typeface="Times New Roman" pitchFamily="18" charset="0"/>
              </a:rPr>
              <a:t>Для задания абсолютного размера используются следующие значения: xx-small, x-small, small, medium, large, x-large, xx-large.</a:t>
            </a:r>
          </a:p>
          <a:p>
            <a:pPr indent="449263"/>
            <a:r>
              <a:rPr lang="ru-RU" sz="2200">
                <a:latin typeface="Times New Roman" pitchFamily="18" charset="0"/>
                <a:cs typeface="Times New Roman" pitchFamily="18" charset="0"/>
              </a:rPr>
              <a:t>Относительный размер шрифта задается значениями larger и smaller.</a:t>
            </a:r>
          </a:p>
          <a:p>
            <a:pPr indent="449263"/>
            <a:r>
              <a:rPr lang="ru-RU" sz="2200">
                <a:latin typeface="Times New Roman" pitchFamily="18" charset="0"/>
                <a:cs typeface="Times New Roman" pitchFamily="18" charset="0"/>
              </a:rPr>
              <a:t>Также разрешается использовать любые допустимые единицы CSS: em (высота шрифта элемента), ex (высота символа х), пункты (pt), пикселы (px), проценты (%) и др. За 100% берется размер шрифта родительского элемента. Отрицательные значения не допускаются.</a:t>
            </a:r>
          </a:p>
          <a:p>
            <a:pPr indent="449263"/>
            <a:r>
              <a:rPr lang="ru-RU" sz="2200">
                <a:latin typeface="Times New Roman" pitchFamily="18" charset="0"/>
                <a:cs typeface="Times New Roman" pitchFamily="18" charset="0"/>
              </a:rPr>
              <a:t>Значение 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inherit 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- наследует значение родителя. </a:t>
            </a:r>
          </a:p>
        </p:txBody>
      </p:sp>
    </p:spTree>
    <p:extLst>
      <p:ext uri="{BB962C8B-B14F-4D97-AF65-F5344CB8AC3E}">
        <p14:creationId xmlns:p14="http://schemas.microsoft.com/office/powerpoint/2010/main" val="24439975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1"/>
          <p:cNvSpPr>
            <a:spLocks noChangeArrowheads="1"/>
          </p:cNvSpPr>
          <p:nvPr/>
        </p:nvSpPr>
        <p:spPr bwMode="auto">
          <a:xfrm>
            <a:off x="214313" y="214313"/>
            <a:ext cx="64293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/>
              <a:t>Примеры:</a:t>
            </a:r>
          </a:p>
          <a:p>
            <a:endParaRPr lang="ru-RU"/>
          </a:p>
          <a:p>
            <a:r>
              <a:rPr lang="en-US"/>
              <a:t>P</a:t>
            </a:r>
            <a:r>
              <a:rPr lang="ru-RU"/>
              <a:t>  </a:t>
            </a:r>
            <a:r>
              <a:rPr lang="en-US"/>
              <a:t>{font-size: small}</a:t>
            </a:r>
          </a:p>
          <a:p>
            <a:r>
              <a:rPr lang="en-US"/>
              <a:t>Pre</a:t>
            </a:r>
            <a:r>
              <a:rPr lang="ru-RU"/>
              <a:t>  </a:t>
            </a:r>
            <a:r>
              <a:rPr lang="en-US"/>
              <a:t>{font-size: 5pt}</a:t>
            </a:r>
          </a:p>
          <a:p>
            <a:r>
              <a:rPr lang="en-US"/>
              <a:t>I</a:t>
            </a:r>
            <a:r>
              <a:rPr lang="ru-RU"/>
              <a:t> </a:t>
            </a:r>
            <a:r>
              <a:rPr lang="en-US"/>
              <a:t>{font-size: 3em}</a:t>
            </a:r>
          </a:p>
          <a:p>
            <a:r>
              <a:rPr lang="en-US"/>
              <a:t>P</a:t>
            </a:r>
            <a:r>
              <a:rPr lang="ru-RU"/>
              <a:t> </a:t>
            </a:r>
            <a:r>
              <a:rPr lang="en-US"/>
              <a:t>{font-size: 120%}</a:t>
            </a:r>
            <a:endParaRPr lang="ru-RU"/>
          </a:p>
        </p:txBody>
      </p:sp>
      <p:sp>
        <p:nvSpPr>
          <p:cNvPr id="23555" name="Прямоугольник 2"/>
          <p:cNvSpPr>
            <a:spLocks noChangeArrowheads="1"/>
          </p:cNvSpPr>
          <p:nvPr/>
        </p:nvSpPr>
        <p:spPr bwMode="auto">
          <a:xfrm>
            <a:off x="285750" y="2214563"/>
            <a:ext cx="8215313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H1 {</a:t>
            </a:r>
            <a:r>
              <a:rPr lang="ru-RU"/>
              <a:t> </a:t>
            </a:r>
          </a:p>
          <a:p>
            <a:r>
              <a:rPr lang="ru-RU"/>
              <a:t>      </a:t>
            </a:r>
            <a:r>
              <a:rPr lang="en-US"/>
              <a:t>font-family: 'Times New Roman', Times, serif; </a:t>
            </a:r>
            <a:r>
              <a:rPr lang="ru-RU"/>
              <a:t>   </a:t>
            </a:r>
            <a:r>
              <a:rPr lang="en-US"/>
              <a:t>/* </a:t>
            </a:r>
            <a:r>
              <a:rPr lang="ru-RU"/>
              <a:t>Гарнитура текста */ </a:t>
            </a:r>
          </a:p>
          <a:p>
            <a:r>
              <a:rPr lang="ru-RU"/>
              <a:t>       </a:t>
            </a:r>
            <a:r>
              <a:rPr lang="en-US"/>
              <a:t>font-size: 250%;</a:t>
            </a:r>
            <a:r>
              <a:rPr lang="ru-RU"/>
              <a:t>  </a:t>
            </a:r>
            <a:r>
              <a:rPr lang="en-US"/>
              <a:t> </a:t>
            </a:r>
            <a:r>
              <a:rPr lang="ru-RU"/>
              <a:t>      </a:t>
            </a:r>
            <a:r>
              <a:rPr lang="en-US"/>
              <a:t>/* </a:t>
            </a:r>
            <a:r>
              <a:rPr lang="ru-RU"/>
              <a:t>Размер шрифта в процентах */ </a:t>
            </a:r>
          </a:p>
          <a:p>
            <a:r>
              <a:rPr lang="ru-RU"/>
              <a:t>      } </a:t>
            </a:r>
          </a:p>
          <a:p>
            <a:endParaRPr lang="ru-RU"/>
          </a:p>
          <a:p>
            <a:r>
              <a:rPr lang="en-US"/>
              <a:t>P </a:t>
            </a:r>
            <a:r>
              <a:rPr lang="ru-RU"/>
              <a:t>  </a:t>
            </a:r>
            <a:r>
              <a:rPr lang="en-US"/>
              <a:t>{</a:t>
            </a:r>
            <a:endParaRPr lang="ru-RU"/>
          </a:p>
          <a:p>
            <a:r>
              <a:rPr lang="ru-RU"/>
              <a:t>     </a:t>
            </a:r>
            <a:r>
              <a:rPr lang="en-US"/>
              <a:t> font-family: Verdana, Arial, Helvetica, sans-serif; </a:t>
            </a:r>
            <a:endParaRPr lang="ru-RU"/>
          </a:p>
          <a:p>
            <a:r>
              <a:rPr lang="ru-RU"/>
              <a:t>      </a:t>
            </a:r>
            <a:r>
              <a:rPr lang="en-US"/>
              <a:t>font-size: 11pt; </a:t>
            </a:r>
            <a:r>
              <a:rPr lang="ru-RU"/>
              <a:t>    </a:t>
            </a:r>
            <a:r>
              <a:rPr lang="en-US"/>
              <a:t>/* </a:t>
            </a:r>
            <a:r>
              <a:rPr lang="ru-RU"/>
              <a:t>Размер шрифта в пунктах */ </a:t>
            </a:r>
          </a:p>
          <a:p>
            <a:r>
              <a:rPr lang="ru-RU"/>
              <a:t>       } </a:t>
            </a:r>
          </a:p>
        </p:txBody>
      </p:sp>
    </p:spTree>
    <p:extLst>
      <p:ext uri="{BB962C8B-B14F-4D97-AF65-F5344CB8AC3E}">
        <p14:creationId xmlns:p14="http://schemas.microsoft.com/office/powerpoint/2010/main" val="5145058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3555</Words>
  <Application>Microsoft Office PowerPoint</Application>
  <PresentationFormat>Экран (4:3)</PresentationFormat>
  <Paragraphs>480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Тема Office</vt:lpstr>
      <vt:lpstr>Основы CSS. Особенности CSS 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CSS. Особенности CSS 3</dc:title>
  <dc:creator>ww</dc:creator>
  <cp:lastModifiedBy>ww</cp:lastModifiedBy>
  <cp:revision>16</cp:revision>
  <dcterms:created xsi:type="dcterms:W3CDTF">2014-09-18T06:29:10Z</dcterms:created>
  <dcterms:modified xsi:type="dcterms:W3CDTF">2014-09-23T15:59:50Z</dcterms:modified>
</cp:coreProperties>
</file>